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Override PartName="/ppt/media/image14.jpeg" ContentType="image/jpeg"/>
  <Override PartName="/ppt/media/image15.jpeg" ContentType="image/jpeg"/>
  <Override PartName="/ppt/media/image16.jpeg" ContentType="image/jpeg"/>
  <Override PartName="/ppt/media/image17.jpeg" ContentType="image/jpeg"/>
  <Override PartName="/ppt/media/image18.jpeg" ContentType="image/jpeg"/>
  <Override PartName="/ppt/media/image19.jpeg" ContentType="image/jpeg"/>
  <Override PartName="/ppt/media/image20.jpeg" ContentType="image/jpeg"/>
  <Override PartName="/ppt/media/image2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jpeg>
</file>

<file path=ppt/media/image1.png>
</file>

<file path=ppt/media/image10.jpeg>
</file>

<file path=ppt/media/image10.png>
</file>

<file path=ppt/media/image11.jpeg>
</file>

<file path=ppt/media/image11.png>
</file>

<file path=ppt/media/image12.jpeg>
</file>

<file path=ppt/media/image12.png>
</file>

<file path=ppt/media/image13.jpeg>
</file>

<file path=ppt/media/image13.png>
</file>

<file path=ppt/media/image14.jpeg>
</file>

<file path=ppt/media/image14.png>
</file>

<file path=ppt/media/image15.jpeg>
</file>

<file path=ppt/media/image15.png>
</file>

<file path=ppt/media/image16.jpeg>
</file>

<file path=ppt/media/image16.png>
</file>

<file path=ppt/media/image17.jpeg>
</file>

<file path=ppt/media/image17.png>
</file>

<file path=ppt/media/image18.jpeg>
</file>

<file path=ppt/media/image18.png>
</file>

<file path=ppt/media/image19.jpeg>
</file>

<file path=ppt/media/image19.png>
</file>

<file path=ppt/media/image2.jpeg>
</file>

<file path=ppt/media/image2.png>
</file>

<file path=ppt/media/image20.jpeg>
</file>

<file path=ppt/media/image20.png>
</file>

<file path=ppt/media/image21.jpe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5" name="Shape 85"/>
          <p:cNvSpPr/>
          <p:nvPr>
            <p:ph type="sldImg"/>
          </p:nvPr>
        </p:nvSpPr>
        <p:spPr>
          <a:xfrm>
            <a:off x="1143000" y="685800"/>
            <a:ext cx="4572000" cy="3429000"/>
          </a:xfrm>
          <a:prstGeom prst="rect">
            <a:avLst/>
          </a:prstGeom>
        </p:spPr>
        <p:txBody>
          <a:bodyPr/>
          <a:lstStyle/>
          <a:p>
            <a:pPr/>
          </a:p>
        </p:txBody>
      </p:sp>
      <p:sp>
        <p:nvSpPr>
          <p:cNvPr id="86" name="Shape 8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Helvetica Neue"/>
      </a:defRPr>
    </a:lvl1pPr>
    <a:lvl2pPr indent="228600" latinLnBrk="0">
      <a:defRPr sz="1200">
        <a:latin typeface="+mn-lt"/>
        <a:ea typeface="+mn-ea"/>
        <a:cs typeface="+mn-cs"/>
        <a:sym typeface="Helvetica Neue"/>
      </a:defRPr>
    </a:lvl2pPr>
    <a:lvl3pPr indent="457200" latinLnBrk="0">
      <a:defRPr sz="1200">
        <a:latin typeface="+mn-lt"/>
        <a:ea typeface="+mn-ea"/>
        <a:cs typeface="+mn-cs"/>
        <a:sym typeface="Helvetica Neue"/>
      </a:defRPr>
    </a:lvl3pPr>
    <a:lvl4pPr indent="685800" latinLnBrk="0">
      <a:defRPr sz="1200">
        <a:latin typeface="+mn-lt"/>
        <a:ea typeface="+mn-ea"/>
        <a:cs typeface="+mn-cs"/>
        <a:sym typeface="Helvetica Neue"/>
      </a:defRPr>
    </a:lvl4pPr>
    <a:lvl5pPr indent="914400" latinLnBrk="0">
      <a:defRPr sz="1200">
        <a:latin typeface="+mn-lt"/>
        <a:ea typeface="+mn-ea"/>
        <a:cs typeface="+mn-cs"/>
        <a:sym typeface="Helvetica Neue"/>
      </a:defRPr>
    </a:lvl5pPr>
    <a:lvl6pPr indent="1143000" latinLnBrk="0">
      <a:defRPr sz="1200">
        <a:latin typeface="+mn-lt"/>
        <a:ea typeface="+mn-ea"/>
        <a:cs typeface="+mn-cs"/>
        <a:sym typeface="Helvetica Neue"/>
      </a:defRPr>
    </a:lvl6pPr>
    <a:lvl7pPr indent="1371600" latinLnBrk="0">
      <a:defRPr sz="1200">
        <a:latin typeface="+mn-lt"/>
        <a:ea typeface="+mn-ea"/>
        <a:cs typeface="+mn-cs"/>
        <a:sym typeface="Helvetica Neue"/>
      </a:defRPr>
    </a:lvl7pPr>
    <a:lvl8pPr indent="1600200" latinLnBrk="0">
      <a:defRPr sz="1200">
        <a:latin typeface="+mn-lt"/>
        <a:ea typeface="+mn-ea"/>
        <a:cs typeface="+mn-cs"/>
        <a:sym typeface="Helvetica Neue"/>
      </a:defRPr>
    </a:lvl8pPr>
    <a:lvl9pPr indent="1828800" latinLnBrk="0">
      <a:defRPr sz="1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2179701" y="2622550"/>
            <a:ext cx="5701666" cy="574039"/>
          </a:xfrm>
          <a:prstGeom prst="rect">
            <a:avLst/>
          </a:prstGeom>
        </p:spPr>
        <p:txBody>
          <a:bodyPr/>
          <a:lstStyle/>
          <a:p>
            <a:pPr/>
            <a:r>
              <a:t>Title Text</a:t>
            </a:r>
          </a:p>
        </p:txBody>
      </p:sp>
      <p:sp>
        <p:nvSpPr>
          <p:cNvPr id="12" name="Body Level One…"/>
          <p:cNvSpPr txBox="1"/>
          <p:nvPr>
            <p:ph type="body" sz="quarter" idx="1"/>
          </p:nvPr>
        </p:nvSpPr>
        <p:spPr>
          <a:xfrm>
            <a:off x="1828800" y="3840479"/>
            <a:ext cx="8534400" cy="1714505"/>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0">
    <p:spTree>
      <p:nvGrpSpPr>
        <p:cNvPr id="1" name=""/>
        <p:cNvGrpSpPr/>
        <p:nvPr/>
      </p:nvGrpSpPr>
      <p:grpSpPr>
        <a:xfrm>
          <a:off x="0" y="0"/>
          <a:ext cx="0" cy="0"/>
          <a:chOff x="0" y="0"/>
          <a:chExt cx="0" cy="0"/>
        </a:xfrm>
      </p:grpSpPr>
      <p:sp>
        <p:nvSpPr>
          <p:cNvPr id="20" name="Title Text"/>
          <p:cNvSpPr txBox="1"/>
          <p:nvPr>
            <p:ph type="title"/>
          </p:nvPr>
        </p:nvSpPr>
        <p:spPr>
          <a:xfrm>
            <a:off x="2179701" y="2622550"/>
            <a:ext cx="5701666" cy="574039"/>
          </a:xfrm>
          <a:prstGeom prst="rect">
            <a:avLst/>
          </a:prstGeom>
        </p:spPr>
        <p:txBody>
          <a:bodyPr/>
          <a:lstStyle/>
          <a:p>
            <a:pPr/>
            <a:r>
              <a:t>Title Text</a:t>
            </a:r>
          </a:p>
        </p:txBody>
      </p:sp>
      <p:sp>
        <p:nvSpPr>
          <p:cNvPr id="21" name="Body Level One…"/>
          <p:cNvSpPr txBox="1"/>
          <p:nvPr>
            <p:ph type="body" sz="quarter" idx="1"/>
          </p:nvPr>
        </p:nvSpPr>
        <p:spPr>
          <a:xfrm>
            <a:off x="1828800" y="3840479"/>
            <a:ext cx="8534400" cy="1714505"/>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9" name="Title Text"/>
          <p:cNvSpPr txBox="1"/>
          <p:nvPr>
            <p:ph type="title"/>
          </p:nvPr>
        </p:nvSpPr>
        <p:spPr>
          <a:prstGeom prst="rect">
            <a:avLst/>
          </a:prstGeom>
        </p:spPr>
        <p:txBody>
          <a:bodyPr/>
          <a:lstStyle/>
          <a:p>
            <a:pPr/>
            <a:r>
              <a:t>Title Text</a:t>
            </a:r>
          </a:p>
        </p:txBody>
      </p:sp>
      <p:sp>
        <p:nvSpPr>
          <p:cNvPr id="30"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0">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993138" y="1335480"/>
            <a:ext cx="7136767" cy="208597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half"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0">
    <p:spTree>
      <p:nvGrpSpPr>
        <p:cNvPr id="1" name=""/>
        <p:cNvGrpSpPr/>
        <p:nvPr/>
      </p:nvGrpSpPr>
      <p:grpSpPr>
        <a:xfrm>
          <a:off x="0" y="0"/>
          <a:ext cx="0" cy="0"/>
          <a:chOff x="0" y="0"/>
          <a:chExt cx="0" cy="0"/>
        </a:xfrm>
      </p:grpSpPr>
      <p:sp>
        <p:nvSpPr>
          <p:cNvPr id="64" name="Title Text"/>
          <p:cNvSpPr txBox="1"/>
          <p:nvPr>
            <p:ph type="title"/>
          </p:nvPr>
        </p:nvSpPr>
        <p:spPr>
          <a:prstGeom prst="rect">
            <a:avLst/>
          </a:prstGeom>
        </p:spPr>
        <p:txBody>
          <a:bodyPr/>
          <a:lstStyle/>
          <a:p>
            <a:pPr/>
            <a:r>
              <a:t>Title Text</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0">
    <p:spTree>
      <p:nvGrpSpPr>
        <p:cNvPr id="1" name=""/>
        <p:cNvGrpSpPr/>
        <p:nvPr/>
      </p:nvGrpSpPr>
      <p:grpSpPr>
        <a:xfrm>
          <a:off x="0" y="0"/>
          <a:ext cx="0" cy="0"/>
          <a:chOff x="0" y="0"/>
          <a:chExt cx="0" cy="0"/>
        </a:xfrm>
      </p:grpSpPr>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74980" y="387806"/>
            <a:ext cx="11242041" cy="721362"/>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Title Text</a:t>
            </a:r>
          </a:p>
        </p:txBody>
      </p:sp>
      <p:sp>
        <p:nvSpPr>
          <p:cNvPr id="3" name="Body Level One…"/>
          <p:cNvSpPr txBox="1"/>
          <p:nvPr>
            <p:ph type="body" idx="1"/>
          </p:nvPr>
        </p:nvSpPr>
        <p:spPr>
          <a:xfrm>
            <a:off x="609600" y="1577338"/>
            <a:ext cx="5303521" cy="4526285"/>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545823" y="6516968"/>
            <a:ext cx="211436" cy="127001"/>
          </a:xfrm>
          <a:prstGeom prst="rect">
            <a:avLst/>
          </a:prstGeom>
          <a:ln w="12700">
            <a:miter lim="400000"/>
          </a:ln>
        </p:spPr>
        <p:txBody>
          <a:bodyPr wrap="none" lIns="0" tIns="0" rIns="0" bIns="0">
            <a:spAutoFit/>
          </a:bodyPr>
          <a:lstStyle>
            <a:lvl1pPr indent="98425">
              <a:lnSpc>
                <a:spcPts val="800"/>
              </a:lnSpc>
              <a:defRPr spc="-50" sz="800">
                <a:solidFill>
                  <a:srgbClr val="131313"/>
                </a:solidFill>
                <a:latin typeface="Arial"/>
                <a:ea typeface="Arial"/>
                <a:cs typeface="Arial"/>
                <a:sym typeface="Aria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1pPr>
      <a:lvl2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2pPr>
      <a:lvl3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3pPr>
      <a:lvl4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4pPr>
      <a:lvl5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5pPr>
      <a:lvl6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6pPr>
      <a:lvl7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7pPr>
      <a:lvl8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8pPr>
      <a:lvl9pPr marL="0" marR="0" indent="0" algn="l" defTabSz="914400" rtl="0" latinLnBrk="0">
        <a:lnSpc>
          <a:spcPct val="100000"/>
        </a:lnSpc>
        <a:spcBef>
          <a:spcPts val="0"/>
        </a:spcBef>
        <a:spcAft>
          <a:spcPts val="0"/>
        </a:spcAft>
        <a:buClrTx/>
        <a:buSzTx/>
        <a:buFontTx/>
        <a:buNone/>
        <a:tabLst/>
        <a:defRPr b="0" baseline="0" cap="none" i="0" spc="0" strike="noStrike" sz="3600" u="none">
          <a:solidFill>
            <a:srgbClr val="D61E28"/>
          </a:solidFill>
          <a:uFillTx/>
          <a:latin typeface="Liberation Sans Narrow"/>
          <a:ea typeface="Liberation Sans Narrow"/>
          <a:cs typeface="Liberation Sans Narrow"/>
          <a:sym typeface="Liberation Sans Narrow"/>
        </a:defRPr>
      </a:lvl9pPr>
    </p:titleStyle>
    <p:bodyStyle>
      <a:lvl1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b="0" baseline="0" cap="none" i="0" spc="0" strike="noStrike" sz="1800" u="none">
          <a:solidFill>
            <a:srgbClr val="131313"/>
          </a:solidFill>
          <a:uFillTx/>
          <a:latin typeface="Arial"/>
          <a:ea typeface="Arial"/>
          <a:cs typeface="Arial"/>
          <a:sym typeface="Arial"/>
        </a:defRPr>
      </a:lvl9pPr>
    </p:bodyStyle>
    <p:otherStyle>
      <a:lvl1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1pPr>
      <a:lvl2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2pPr>
      <a:lvl3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3pPr>
      <a:lvl4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4pPr>
      <a:lvl5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5pPr>
      <a:lvl6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6pPr>
      <a:lvl7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7pPr>
      <a:lvl8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8pPr>
      <a:lvl9pPr marL="0" marR="0" indent="98425" algn="l" defTabSz="914400" rtl="0" latinLnBrk="0">
        <a:lnSpc>
          <a:spcPts val="800"/>
        </a:lnSpc>
        <a:spcBef>
          <a:spcPts val="0"/>
        </a:spcBef>
        <a:spcAft>
          <a:spcPts val="0"/>
        </a:spcAft>
        <a:buClrTx/>
        <a:buSzTx/>
        <a:buFontTx/>
        <a:buNone/>
        <a:tabLst/>
        <a:defRPr b="0" baseline="0" cap="none" i="0" spc="-50" strike="noStrike" sz="8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hyperlink" Target="http://www.youtube.com/watch?v=qv6UVOQ0F4" TargetMode="External"/><Relationship Id="rId4" Type="http://schemas.openxmlformats.org/officeDocument/2006/relationships/image" Target="../media/image4.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5.jpeg"/><Relationship Id="rId4" Type="http://schemas.openxmlformats.org/officeDocument/2006/relationships/image" Target="../media/image6.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hyperlink" Target="https://www.youtube.com/watch?v=YHTSdd8-bnc"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jpeg"/><Relationship Id="rId3" Type="http://schemas.openxmlformats.org/officeDocument/2006/relationships/image" Target="../media/image8.jpeg"/><Relationship Id="rId4" Type="http://schemas.openxmlformats.org/officeDocument/2006/relationships/hyperlink" Target="http://www.myheritage.com/deep-"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hyperlink" Target="https://www.youtube.com/watch?v=_nSmkyDNulk"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jpeg"/><Relationship Id="rId3" Type="http://schemas.openxmlformats.org/officeDocument/2006/relationships/image" Target="../media/image10.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jpeg"/><Relationship Id="rId3" Type="http://schemas.openxmlformats.org/officeDocument/2006/relationships/image" Target="../media/image13.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tree/main/MVPS/Camp-Rock-Paper-Scissors" TargetMode="External"/><Relationship Id="rId3" Type="http://schemas.openxmlformats.org/officeDocument/2006/relationships/image" Target="../media/image14.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jpeg"/><Relationship Id="rId3" Type="http://schemas.openxmlformats.org/officeDocument/2006/relationships/image" Target="../media/image17.jpeg"/><Relationship Id="rId4" Type="http://schemas.openxmlformats.org/officeDocument/2006/relationships/image" Target="../media/image18.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VPS/Camp-Rock-Paper-Scissors" TargetMode="External"/><Relationship Id="rId3" Type="http://schemas.openxmlformats.org/officeDocument/2006/relationships/hyperlink" Target="https://github.com/RudyMartin/dsai-2024/blob/main/MVPS/Student-Presentations/NN%20team%20project%20presentation%20template%20for%20students.pptx" TargetMode="External"/><Relationship Id="rId4" Type="http://schemas.openxmlformats.org/officeDocument/2006/relationships/hyperlink" Target="https://github.com/RudyMartin/dsai-2024/blob/main/MVPS/Student-Presentations/AI_Startup_Template.pptx"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blob/main/Mounting_Drive_and_Cloning_Repository.ipynb"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jpeg"/><Relationship Id="rId3" Type="http://schemas.openxmlformats.org/officeDocument/2006/relationships/image" Target="../media/image20.jpeg"/><Relationship Id="rId4" Type="http://schemas.openxmlformats.org/officeDocument/2006/relationships/image" Target="../media/image21.jpeg"/><Relationship Id="rId5" Type="http://schemas.openxmlformats.org/officeDocument/2006/relationships/hyperlink" Target="https://github.com/RudyMartin/dsai-2024/blob/main/MVPS/Session-Materials/Intro%20to%20Data%20Science/style_transfer.ipynb"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RudyMartin/dsai-2024"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hyperlink" Target="http://www.lintcode.com/" TargetMode="External"/><Relationship Id="rId4" Type="http://schemas.openxmlformats.org/officeDocument/2006/relationships/hyperlink" Target="http://lintcode.com" TargetMode="External"/><Relationship Id="rId5" Type="http://schemas.openxmlformats.org/officeDocument/2006/relationships/hyperlink" Target="https://github.com/RudyMartin/dsai-2024/tree/main/MVPS/Session-Materials/Python%20Programming"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s://github.com/RudyMartin/dsai-2024/tree/main/MVPS/Session-Materials/Advanced%20Models%20I"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hyperlink" Target="https://github.com/RudyMartin/dsai-2024/blob/main/MVPS/Session-Materials/Advanced%20Models%20I/Neural_Networks_Introduction.ipynb" TargetMode="External"/><Relationship Id="rId8" Type="http://schemas.openxmlformats.org/officeDocument/2006/relationships/hyperlink" Target="https://github.com/RudyMartin/dsai-2024/tree/main/MVPS/Session-Materials/Advanced%20Models%20II/Tree-Based%20Models"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hyperlink" Target="https://www.youtube.com/shorts/DB1027Bfpmo"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medium.com/@andrewng/self-" TargetMode="External"/><Relationship Id="rId3" Type="http://schemas.openxmlformats.org/officeDocument/2006/relationships/image" Target="../media/image2.jpeg"/><Relationship Id="rId4" Type="http://schemas.openxmlformats.org/officeDocument/2006/relationships/image" Target="../media/image11.png"/><Relationship Id="rId5" Type="http://schemas.openxmlformats.org/officeDocument/2006/relationships/hyperlink" Target="http://www.youtube.com/watch?v=B8R148hFxP"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eg"/><Relationship Id="rId3" Type="http://schemas.openxmlformats.org/officeDocument/2006/relationships/image" Target="../media/image12.png"/><Relationship Id="rId4" Type="http://schemas.openxmlformats.org/officeDocument/2006/relationships/hyperlink" Target="http://www.youtube.com/watch?v=SUbqykXVx0"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 name="object 2"/>
          <p:cNvSpPr/>
          <p:nvPr/>
        </p:nvSpPr>
        <p:spPr>
          <a:xfrm>
            <a:off x="486918" y="4847082"/>
            <a:ext cx="1706880" cy="5"/>
          </a:xfrm>
          <a:prstGeom prst="line">
            <a:avLst/>
          </a:prstGeom>
          <a:ln w="25400">
            <a:solidFill>
              <a:srgbClr val="FFD100"/>
            </a:solidFill>
          </a:ln>
        </p:spPr>
        <p:txBody>
          <a:bodyPr lIns="45718" tIns="45718" rIns="45718" bIns="45718"/>
          <a:lstStyle/>
          <a:p>
            <a:pPr/>
          </a:p>
        </p:txBody>
      </p:sp>
      <p:sp>
        <p:nvSpPr>
          <p:cNvPr id="89" name="object 3"/>
          <p:cNvSpPr txBox="1"/>
          <p:nvPr>
            <p:ph type="title"/>
          </p:nvPr>
        </p:nvSpPr>
        <p:spPr>
          <a:xfrm>
            <a:off x="474065" y="2747896"/>
            <a:ext cx="7586344" cy="513719"/>
          </a:xfrm>
          <a:prstGeom prst="rect">
            <a:avLst/>
          </a:prstGeom>
        </p:spPr>
        <p:txBody>
          <a:bodyPr/>
          <a:lstStyle/>
          <a:p>
            <a:pPr indent="10795" defTabSz="777240">
              <a:defRPr spc="-100" sz="2700">
                <a:solidFill>
                  <a:srgbClr val="131313"/>
                </a:solidFill>
              </a:defRPr>
            </a:pPr>
            <a:r>
              <a:t>Journey</a:t>
            </a:r>
            <a:r>
              <a:rPr spc="-200"/>
              <a:t> </a:t>
            </a:r>
            <a:r>
              <a:rPr spc="0"/>
              <a:t>at</a:t>
            </a:r>
            <a:r>
              <a:rPr spc="-200"/>
              <a:t> </a:t>
            </a:r>
            <a:r>
              <a:rPr spc="100"/>
              <a:t>2024</a:t>
            </a:r>
            <a:r>
              <a:rPr spc="-200"/>
              <a:t> </a:t>
            </a:r>
            <a:r>
              <a:rPr spc="0"/>
              <a:t>Wells</a:t>
            </a:r>
            <a:r>
              <a:rPr spc="-200"/>
              <a:t> </a:t>
            </a:r>
            <a:r>
              <a:rPr spc="0"/>
              <a:t>Fargo</a:t>
            </a:r>
            <a:r>
              <a:rPr spc="-200"/>
              <a:t> </a:t>
            </a:r>
            <a:r>
              <a:rPr spc="0"/>
              <a:t>Data</a:t>
            </a:r>
            <a:r>
              <a:rPr spc="-200"/>
              <a:t> </a:t>
            </a:r>
            <a:r>
              <a:rPr spc="0"/>
              <a:t>Science</a:t>
            </a:r>
            <a:r>
              <a:rPr spc="-200"/>
              <a:t> </a:t>
            </a:r>
            <a:r>
              <a:rPr spc="0"/>
              <a:t>Camp</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94" name="object 3"/>
          <p:cNvSpPr txBox="1"/>
          <p:nvPr/>
        </p:nvSpPr>
        <p:spPr>
          <a:xfrm>
            <a:off x="474977" y="1587624"/>
            <a:ext cx="5318133" cy="831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Object</a:t>
            </a:r>
            <a:r>
              <a:rPr spc="5"/>
              <a:t> </a:t>
            </a:r>
            <a:r>
              <a:rPr spc="-10"/>
              <a:t>Recognition</a:t>
            </a:r>
          </a:p>
          <a:p>
            <a:pPr marL="186054" indent="-173354">
              <a:spcBef>
                <a:spcPts val="1200"/>
              </a:spcBef>
              <a:buSzPct val="100000"/>
              <a:buFont typeface="Trebuchet MS"/>
              <a:buChar char="•"/>
              <a:tabLst>
                <a:tab pos="177800" algn="l"/>
              </a:tabLst>
              <a:defRPr spc="-35" sz="1600">
                <a:solidFill>
                  <a:srgbClr val="131313"/>
                </a:solidFill>
                <a:latin typeface="Arial"/>
                <a:ea typeface="Arial"/>
                <a:cs typeface="Arial"/>
                <a:sym typeface="Arial"/>
              </a:defRPr>
            </a:pPr>
            <a:r>
              <a:t>Learn</a:t>
            </a:r>
            <a:r>
              <a:rPr spc="-70"/>
              <a:t> </a:t>
            </a:r>
            <a:r>
              <a:rPr spc="110"/>
              <a:t>to</a:t>
            </a:r>
            <a:r>
              <a:rPr spc="-50"/>
              <a:t> </a:t>
            </a:r>
            <a:r>
              <a:rPr spc="-20"/>
              <a:t>recognize</a:t>
            </a:r>
            <a:r>
              <a:rPr spc="-30"/>
              <a:t> </a:t>
            </a:r>
            <a:r>
              <a:rPr spc="0"/>
              <a:t>objects</a:t>
            </a:r>
            <a:r>
              <a:rPr spc="-50"/>
              <a:t> </a:t>
            </a:r>
            <a:r>
              <a:rPr spc="0"/>
              <a:t>in</a:t>
            </a:r>
            <a:r>
              <a:rPr spc="-55"/>
              <a:t> </a:t>
            </a:r>
            <a:r>
              <a:rPr spc="0"/>
              <a:t>complicated</a:t>
            </a:r>
            <a:r>
              <a:t> images,</a:t>
            </a:r>
            <a:r>
              <a:rPr spc="-45"/>
              <a:t> </a:t>
            </a:r>
            <a:r>
              <a:rPr spc="-10"/>
              <a:t>videos,</a:t>
            </a:r>
          </a:p>
          <a:p>
            <a:pPr indent="184785">
              <a:defRPr sz="1600">
                <a:solidFill>
                  <a:srgbClr val="131313"/>
                </a:solidFill>
                <a:latin typeface="Arial"/>
                <a:ea typeface="Arial"/>
                <a:cs typeface="Arial"/>
                <a:sym typeface="Arial"/>
              </a:defRPr>
            </a:pPr>
            <a:r>
              <a:t>or</a:t>
            </a:r>
            <a:r>
              <a:rPr spc="-65"/>
              <a:t> </a:t>
            </a:r>
            <a:r>
              <a:rPr spc="-45"/>
              <a:t>even</a:t>
            </a:r>
            <a:r>
              <a:rPr spc="-80"/>
              <a:t> </a:t>
            </a:r>
            <a:r>
              <a:t>video</a:t>
            </a:r>
            <a:r>
              <a:rPr spc="-60"/>
              <a:t> </a:t>
            </a:r>
            <a:r>
              <a:rPr spc="-20"/>
              <a:t>games</a:t>
            </a:r>
          </a:p>
        </p:txBody>
      </p:sp>
      <p:pic>
        <p:nvPicPr>
          <p:cNvPr id="195" name="object 4" descr="object 4"/>
          <p:cNvPicPr>
            <a:picLocks noChangeAspect="1"/>
          </p:cNvPicPr>
          <p:nvPr/>
        </p:nvPicPr>
        <p:blipFill>
          <a:blip r:embed="rId2">
            <a:extLst/>
          </a:blip>
          <a:stretch>
            <a:fillRect/>
          </a:stretch>
        </p:blipFill>
        <p:spPr>
          <a:xfrm>
            <a:off x="6339840" y="1600200"/>
            <a:ext cx="5364484" cy="4572000"/>
          </a:xfrm>
          <a:prstGeom prst="rect">
            <a:avLst/>
          </a:prstGeom>
          <a:ln w="12700">
            <a:miter lim="400000"/>
          </a:ln>
        </p:spPr>
      </p:pic>
      <p:sp>
        <p:nvSpPr>
          <p:cNvPr id="196" name="object 5"/>
          <p:cNvSpPr txBox="1"/>
          <p:nvPr/>
        </p:nvSpPr>
        <p:spPr>
          <a:xfrm>
            <a:off x="6451216" y="6228588"/>
            <a:ext cx="5267331" cy="52850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100"/>
              </a:lnSpc>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a:p>
            <a:pPr marR="5080" algn="r">
              <a:lnSpc>
                <a:spcPts val="400"/>
              </a:lnSpc>
              <a:defRPr spc="-25" sz="800">
                <a:solidFill>
                  <a:srgbClr val="131313"/>
                </a:solidFill>
                <a:latin typeface="Arial"/>
                <a:ea typeface="Arial"/>
                <a:cs typeface="Arial"/>
                <a:sym typeface="Arial"/>
              </a:defRPr>
            </a:pPr>
            <a:r>
              <a:t>11</a:t>
            </a:r>
          </a:p>
          <a:p>
            <a:pPr indent="12700">
              <a:lnSpc>
                <a:spcPts val="16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3" invalidUrl="" action="" tgtFrame="" tooltip="" history="1" highlightClick="0" endSnd="0"/>
              </a:rPr>
              <a:t>www.youtube.com/watch?v=qv6UVOQ0F4</a:t>
            </a:r>
          </a:p>
        </p:txBody>
      </p:sp>
      <p:sp>
        <p:nvSpPr>
          <p:cNvPr id="197" name="object 6"/>
          <p:cNvSpPr txBox="1"/>
          <p:nvPr/>
        </p:nvSpPr>
        <p:spPr>
          <a:xfrm>
            <a:off x="722172" y="5727191"/>
            <a:ext cx="43103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https://ai.googleblog.com/2014/09/buildi</a:t>
            </a:r>
          </a:p>
          <a:p>
            <a:pPr indent="12700">
              <a:defRPr spc="50">
                <a:solidFill>
                  <a:srgbClr val="131313"/>
                </a:solidFill>
                <a:latin typeface="Arial"/>
                <a:ea typeface="Arial"/>
                <a:cs typeface="Arial"/>
                <a:sym typeface="Arial"/>
              </a:defRPr>
            </a:pPr>
            <a:r>
              <a:t>ng-</a:t>
            </a:r>
            <a:r>
              <a:rPr spc="0"/>
              <a:t>deeper-understanding-</a:t>
            </a:r>
            <a:r>
              <a:rPr spc="114"/>
              <a:t>of-</a:t>
            </a:r>
            <a:r>
              <a:rPr spc="-10"/>
              <a:t>images.html</a:t>
            </a:r>
          </a:p>
        </p:txBody>
      </p:sp>
      <p:pic>
        <p:nvPicPr>
          <p:cNvPr id="198" name="object 7" descr="object 7"/>
          <p:cNvPicPr>
            <a:picLocks noChangeAspect="1"/>
          </p:cNvPicPr>
          <p:nvPr/>
        </p:nvPicPr>
        <p:blipFill>
          <a:blip r:embed="rId4">
            <a:extLst/>
          </a:blip>
          <a:stretch>
            <a:fillRect/>
          </a:stretch>
        </p:blipFill>
        <p:spPr>
          <a:xfrm>
            <a:off x="681227" y="2519172"/>
            <a:ext cx="4434841" cy="32004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02" name="object 2"/>
          <p:cNvGrpSpPr/>
          <p:nvPr/>
        </p:nvGrpSpPr>
        <p:grpSpPr>
          <a:xfrm>
            <a:off x="220974" y="1065270"/>
            <a:ext cx="4866143" cy="5449834"/>
            <a:chOff x="-1" y="-1"/>
            <a:chExt cx="4866141" cy="5449832"/>
          </a:xfrm>
        </p:grpSpPr>
        <p:pic>
          <p:nvPicPr>
            <p:cNvPr id="200" name="object 3" descr="object 3"/>
            <p:cNvPicPr>
              <a:picLocks noChangeAspect="1"/>
            </p:cNvPicPr>
            <p:nvPr/>
          </p:nvPicPr>
          <p:blipFill>
            <a:blip r:embed="rId2">
              <a:extLst/>
            </a:blip>
            <a:stretch>
              <a:fillRect/>
            </a:stretch>
          </p:blipFill>
          <p:spPr>
            <a:xfrm>
              <a:off x="1188720" y="905194"/>
              <a:ext cx="3677421" cy="4544638"/>
            </a:xfrm>
            <a:prstGeom prst="rect">
              <a:avLst/>
            </a:prstGeom>
            <a:ln w="12700" cap="flat">
              <a:noFill/>
              <a:miter lim="400000"/>
            </a:ln>
            <a:effectLst/>
          </p:spPr>
        </p:pic>
        <p:pic>
          <p:nvPicPr>
            <p:cNvPr id="201" name="object 4" descr="object 4"/>
            <p:cNvPicPr>
              <a:picLocks noChangeAspect="1"/>
            </p:cNvPicPr>
            <p:nvPr/>
          </p:nvPicPr>
          <p:blipFill>
            <a:blip r:embed="rId3">
              <a:extLst/>
            </a:blip>
            <a:stretch>
              <a:fillRect/>
            </a:stretch>
          </p:blipFill>
          <p:spPr>
            <a:xfrm>
              <a:off x="-2" y="-2"/>
              <a:ext cx="1554487" cy="1417326"/>
            </a:xfrm>
            <a:prstGeom prst="rect">
              <a:avLst/>
            </a:prstGeom>
            <a:ln w="12700" cap="flat">
              <a:noFill/>
              <a:miter lim="400000"/>
            </a:ln>
            <a:effectLst/>
          </p:spPr>
        </p:pic>
      </p:grpSp>
      <p:sp>
        <p:nvSpPr>
          <p:cNvPr id="203" name="object 5"/>
          <p:cNvSpPr txBox="1"/>
          <p:nvPr>
            <p:ph type="title"/>
          </p:nvPr>
        </p:nvSpPr>
        <p:spPr>
          <a:xfrm>
            <a:off x="231908" y="400679"/>
            <a:ext cx="3812549" cy="391802"/>
          </a:xfrm>
          <a:prstGeom prst="rect">
            <a:avLst/>
          </a:prstGeom>
        </p:spPr>
        <p:txBody>
          <a:bodyPr/>
          <a:lstStyle/>
          <a:p>
            <a:pPr indent="11174" defTabSz="804672">
              <a:defRPr sz="2100"/>
            </a:pPr>
            <a:r>
              <a:t>Artificial</a:t>
            </a:r>
            <a:r>
              <a:rPr spc="-100"/>
              <a:t> </a:t>
            </a:r>
            <a:r>
              <a:t>Neural</a:t>
            </a:r>
            <a:r>
              <a:rPr spc="-100"/>
              <a:t> </a:t>
            </a:r>
            <a:r>
              <a:t>Networks</a:t>
            </a:r>
            <a:r>
              <a:rPr spc="-100"/>
              <a:t> Today</a:t>
            </a:r>
          </a:p>
        </p:txBody>
      </p:sp>
      <p:pic>
        <p:nvPicPr>
          <p:cNvPr id="204" name="object 6" descr="object 6"/>
          <p:cNvPicPr>
            <a:picLocks noChangeAspect="1"/>
          </p:cNvPicPr>
          <p:nvPr/>
        </p:nvPicPr>
        <p:blipFill>
          <a:blip r:embed="rId4">
            <a:extLst/>
          </a:blip>
          <a:stretch>
            <a:fillRect/>
          </a:stretch>
        </p:blipFill>
        <p:spPr>
          <a:xfrm>
            <a:off x="6851904" y="1344166"/>
            <a:ext cx="3773429" cy="4005073"/>
          </a:xfrm>
          <a:prstGeom prst="rect">
            <a:avLst/>
          </a:prstGeom>
          <a:ln w="12700">
            <a:miter lim="400000"/>
          </a:ln>
        </p:spPr>
      </p:pic>
      <p:sp>
        <p:nvSpPr>
          <p:cNvPr id="205" name="object 7"/>
          <p:cNvSpPr txBox="1"/>
          <p:nvPr>
            <p:ph type="sldNum" sz="quarter" idx="4294967295"/>
          </p:nvPr>
        </p:nvSpPr>
        <p:spPr>
          <a:xfrm>
            <a:off x="11545823" y="6516968"/>
            <a:ext cx="149920"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8" name="object 3"/>
          <p:cNvSpPr txBox="1"/>
          <p:nvPr/>
        </p:nvSpPr>
        <p:spPr>
          <a:xfrm>
            <a:off x="387389" y="1130941"/>
            <a:ext cx="6661668" cy="54805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Vision Transformers (ViT):</a:t>
            </a:r>
            <a:r>
              <a:rPr b="0"/>
              <a:t> Imagine you have a new kind of camera that can understand pictures better than the old ones. Instead of using traditional methods, it uses a smart system called a transformer to look at pictures in a new way. Sometimes, this new system can do a better job at recognizing what's in the pictures.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Real-time Object Detection:</a:t>
            </a:r>
            <a:r>
              <a:rPr b="0"/>
              <a:t> Think about a self-driving car that can see everything around it while moving. It uses a smart system (CNNs) to quickly spot and identify objects like people, cars, and signs in live video feeds. This is crucial for safe driving and security cameras.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Super-resolution Imaging: </a:t>
            </a:r>
            <a:r>
              <a:rPr b="0"/>
              <a:t>Imagine you have a blurry photo, and you want to make it clear and sharp. Using a smart system (CNNs), we can enhance the resolution of images, making them clearer. This is especially helpful in medical imaging to see details more clearly and in improving old, low-resolution photos.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Generative Adversarial Networks (GANs):</a:t>
            </a:r>
            <a:r>
              <a:rPr b="0"/>
              <a:t> Think of two artists competing to create the best paintings. One artist tries to make realistic pictures, while the other tries to spot mistakes. By competing, they both get better. GANs use this idea to create realistic images, audio, and video, which is great for making new content and enhancing existing ones.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Biomedical Image Analysis: </a:t>
            </a:r>
            <a:r>
              <a:rPr b="0"/>
              <a:t>Imagine doctors looking at X-rays or MRI scans to find out what's wrong with a patient. CNNs help analyze these medical images quickly and accurately, helping doctors diagnose and plan treatment for various diseases more effectively.</a:t>
            </a:r>
          </a:p>
        </p:txBody>
      </p:sp>
      <p:grpSp>
        <p:nvGrpSpPr>
          <p:cNvPr id="211" name="Image Gallery"/>
          <p:cNvGrpSpPr/>
          <p:nvPr/>
        </p:nvGrpSpPr>
        <p:grpSpPr>
          <a:xfrm>
            <a:off x="7285403" y="1112342"/>
            <a:ext cx="4775202" cy="4597401"/>
            <a:chOff x="0" y="0"/>
            <a:chExt cx="4775200" cy="4597400"/>
          </a:xfrm>
        </p:grpSpPr>
        <p:pic>
          <p:nvPicPr>
            <p:cNvPr id="209" name="Screen Shot 2024-08-04 at 9.39.33 PM.png" descr="Screen Shot 2024-08-04 at 9.39.33 PM.png"/>
            <p:cNvPicPr>
              <a:picLocks noChangeAspect="1"/>
            </p:cNvPicPr>
            <p:nvPr/>
          </p:nvPicPr>
          <p:blipFill>
            <a:blip r:embed="rId2">
              <a:extLst/>
            </a:blip>
            <a:srcRect l="0" t="10245" r="0" b="10245"/>
            <a:stretch>
              <a:fillRect/>
            </a:stretch>
          </p:blipFill>
          <p:spPr>
            <a:xfrm>
              <a:off x="0" y="0"/>
              <a:ext cx="4775201" cy="3530601"/>
            </a:xfrm>
            <a:prstGeom prst="rect">
              <a:avLst/>
            </a:prstGeom>
            <a:ln w="12700" cap="flat">
              <a:noFill/>
              <a:miter lim="400000"/>
            </a:ln>
            <a:effectLst/>
          </p:spPr>
        </p:pic>
        <p:sp>
          <p:nvSpPr>
            <p:cNvPr id="210" name="Biomedical Image Analysis - MONAI…"/>
            <p:cNvSpPr txBox="1"/>
            <p:nvPr/>
          </p:nvSpPr>
          <p:spPr>
            <a:xfrm>
              <a:off x="0" y="3606800"/>
              <a:ext cx="4775201" cy="990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p>
              <a:pPr/>
              <a:r>
                <a:t>Biomedical Image Analysis - MONAI</a:t>
              </a:r>
            </a:p>
            <a:p>
              <a:pPr>
                <a:defRPr u="sng">
                  <a:solidFill>
                    <a:srgbClr val="0000FF"/>
                  </a:solidFill>
                  <a:uFill>
                    <a:solidFill>
                      <a:srgbClr val="0000FF"/>
                    </a:solidFill>
                  </a:uFill>
                </a:defRPr>
              </a:pPr>
              <a:r>
                <a:rPr>
                  <a:hlinkClick r:id="rId3" invalidUrl="" action="" tgtFrame="" tooltip="" history="1" highlightClick="0" endSnd="0"/>
                </a:rPr>
                <a:t>https://www.youtube.com/watch?v=YHTSdd8-bnc</a:t>
              </a:r>
            </a:p>
          </p:txBody>
        </p:sp>
      </p:grpSp>
      <p:sp>
        <p:nvSpPr>
          <p:cNvPr id="212" name="object 2"/>
          <p:cNvSpPr txBox="1"/>
          <p:nvPr>
            <p:ph type="title"/>
          </p:nvPr>
        </p:nvSpPr>
        <p:spPr>
          <a:xfrm>
            <a:off x="474979" y="387806"/>
            <a:ext cx="11242041" cy="721362"/>
          </a:xfrm>
          <a:prstGeom prst="rect">
            <a:avLst/>
          </a:prstGeom>
        </p:spPr>
        <p:txBody>
          <a:bodyPr/>
          <a:lstStyle/>
          <a:p>
            <a:pPr indent="12700">
              <a:lnSpc>
                <a:spcPts val="2700"/>
              </a:lnSpc>
              <a:spcBef>
                <a:spcPts val="100"/>
              </a:spcBef>
              <a:defRPr sz="2400"/>
            </a:pPr>
            <a:r>
              <a:t>Convolutional</a:t>
            </a:r>
            <a:r>
              <a:rPr spc="-100"/>
              <a:t> </a:t>
            </a:r>
            <a:r>
              <a:t>Neural</a:t>
            </a:r>
            <a:r>
              <a:rPr spc="-100"/>
              <a:t> </a:t>
            </a:r>
            <a:r>
              <a:t>Networks</a:t>
            </a:r>
          </a:p>
          <a:p>
            <a:pPr indent="12700">
              <a:lnSpc>
                <a:spcPts val="2700"/>
              </a:lnSpc>
              <a:defRPr sz="2400"/>
            </a:pPr>
            <a:r>
              <a:t>Applications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object 2"/>
          <p:cNvSpPr txBox="1"/>
          <p:nvPr/>
        </p:nvSpPr>
        <p:spPr>
          <a:xfrm>
            <a:off x="474977" y="400505"/>
            <a:ext cx="8403105" cy="68731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2700"/>
              </a:lnSpc>
              <a:spcBef>
                <a:spcPts val="100"/>
              </a:spcBef>
              <a:defRPr spc="60" sz="2400">
                <a:solidFill>
                  <a:srgbClr val="D61E28"/>
                </a:solidFill>
                <a:latin typeface="Liberation Sans Narrow"/>
                <a:ea typeface="Liberation Sans Narrow"/>
                <a:cs typeface="Liberation Sans Narrow"/>
                <a:sym typeface="Liberation Sans Narrow"/>
              </a:defRPr>
            </a:pPr>
            <a:r>
              <a:t>Convolutional</a:t>
            </a:r>
            <a:r>
              <a:rPr spc="-70"/>
              <a:t> </a:t>
            </a:r>
            <a:r>
              <a:rPr spc="50"/>
              <a:t>Neural</a:t>
            </a:r>
            <a:r>
              <a:rPr spc="-75"/>
              <a:t> </a:t>
            </a:r>
            <a:r>
              <a:rPr spc="90"/>
              <a:t>Networks</a:t>
            </a:r>
          </a:p>
          <a:p>
            <a:pPr indent="12700">
              <a:lnSpc>
                <a:spcPts val="2700"/>
              </a:lnSpc>
              <a:defRPr spc="50" sz="2400">
                <a:solidFill>
                  <a:srgbClr val="D61E28"/>
                </a:solidFill>
                <a:latin typeface="Liberation Sans Narrow"/>
                <a:ea typeface="Liberation Sans Narrow"/>
                <a:cs typeface="Liberation Sans Narrow"/>
                <a:sym typeface="Liberation Sans Narrow"/>
              </a:defRPr>
            </a:pPr>
            <a:r>
              <a:t>Applications</a:t>
            </a:r>
          </a:p>
        </p:txBody>
      </p:sp>
      <p:pic>
        <p:nvPicPr>
          <p:cNvPr id="215" name="object 3" descr="object 3"/>
          <p:cNvPicPr>
            <a:picLocks noChangeAspect="1"/>
          </p:cNvPicPr>
          <p:nvPr/>
        </p:nvPicPr>
        <p:blipFill>
          <a:blip r:embed="rId2">
            <a:extLst/>
          </a:blip>
          <a:stretch>
            <a:fillRect/>
          </a:stretch>
        </p:blipFill>
        <p:spPr>
          <a:xfrm>
            <a:off x="1522474" y="1600200"/>
            <a:ext cx="9144001" cy="4568953"/>
          </a:xfrm>
          <a:prstGeom prst="rect">
            <a:avLst/>
          </a:prstGeom>
          <a:ln w="12700">
            <a:miter lim="400000"/>
          </a:ln>
        </p:spPr>
      </p:pic>
      <p:sp>
        <p:nvSpPr>
          <p:cNvPr id="216" name="object 4"/>
          <p:cNvSpPr txBox="1"/>
          <p:nvPr/>
        </p:nvSpPr>
        <p:spPr>
          <a:xfrm>
            <a:off x="474670" y="6292291"/>
            <a:ext cx="4692658"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75"/>
              <a:t> </a:t>
            </a:r>
            <a:r>
              <a:rPr spc="125"/>
              <a:t>to</a:t>
            </a:r>
            <a:r>
              <a:rPr spc="-55"/>
              <a:t> </a:t>
            </a:r>
            <a:r>
              <a:rPr spc="-25"/>
              <a:t>video:</a:t>
            </a:r>
            <a:r>
              <a:rPr spc="-50"/>
              <a:t> </a:t>
            </a:r>
            <a:r>
              <a:t>https://youtu.be/G63goXc5MyU</a:t>
            </a:r>
          </a:p>
        </p:txBody>
      </p:sp>
      <p:sp>
        <p:nvSpPr>
          <p:cNvPr id="217"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18" name="object 5"/>
          <p:cNvSpPr txBox="1"/>
          <p:nvPr/>
        </p:nvSpPr>
        <p:spPr>
          <a:xfrm>
            <a:off x="474674" y="1288033"/>
            <a:ext cx="194113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Photo</a:t>
            </a:r>
            <a:r>
              <a:rPr spc="120"/>
              <a:t> </a:t>
            </a:r>
            <a:r>
              <a:rPr spc="-25"/>
              <a:t>Wake-Up</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0" name="object 2" descr="object 2"/>
          <p:cNvPicPr>
            <a:picLocks noChangeAspect="1"/>
          </p:cNvPicPr>
          <p:nvPr/>
        </p:nvPicPr>
        <p:blipFill>
          <a:blip r:embed="rId2">
            <a:extLst/>
          </a:blip>
          <a:stretch>
            <a:fillRect/>
          </a:stretch>
        </p:blipFill>
        <p:spPr>
          <a:xfrm>
            <a:off x="503488" y="3362121"/>
            <a:ext cx="6594673" cy="3224534"/>
          </a:xfrm>
          <a:prstGeom prst="rect">
            <a:avLst/>
          </a:prstGeom>
          <a:ln w="12700">
            <a:miter lim="400000"/>
          </a:ln>
        </p:spPr>
      </p:pic>
      <p:sp>
        <p:nvSpPr>
          <p:cNvPr id="221" name="object 3"/>
          <p:cNvSpPr txBox="1"/>
          <p:nvPr>
            <p:ph type="title"/>
          </p:nvPr>
        </p:nvSpPr>
        <p:spPr>
          <a:xfrm>
            <a:off x="474979" y="387806"/>
            <a:ext cx="11242041" cy="721362"/>
          </a:xfrm>
          <a:prstGeom prst="rect">
            <a:avLst/>
          </a:prstGeom>
        </p:spPr>
        <p:txBody>
          <a:bodyPr/>
          <a:lstStyle/>
          <a:p>
            <a:pPr indent="12700">
              <a:lnSpc>
                <a:spcPts val="2700"/>
              </a:lnSpc>
              <a:spcBef>
                <a:spcPts val="100"/>
              </a:spcBef>
              <a:defRPr sz="2400"/>
            </a:pPr>
            <a:r>
              <a:t>Convolutional</a:t>
            </a:r>
            <a:r>
              <a:rPr spc="-100"/>
              <a:t> </a:t>
            </a:r>
            <a:r>
              <a:t>Neural</a:t>
            </a:r>
            <a:r>
              <a:rPr spc="-100"/>
              <a:t> </a:t>
            </a:r>
            <a:r>
              <a:t>Networks</a:t>
            </a:r>
          </a:p>
          <a:p>
            <a:pPr indent="12700">
              <a:lnSpc>
                <a:spcPts val="2700"/>
              </a:lnSpc>
              <a:defRPr sz="2400"/>
            </a:pPr>
            <a:r>
              <a:t>Applications</a:t>
            </a:r>
          </a:p>
        </p:txBody>
      </p:sp>
      <p:pic>
        <p:nvPicPr>
          <p:cNvPr id="222" name="object 4" descr="object 4"/>
          <p:cNvPicPr>
            <a:picLocks noChangeAspect="1"/>
          </p:cNvPicPr>
          <p:nvPr/>
        </p:nvPicPr>
        <p:blipFill>
          <a:blip r:embed="rId3">
            <a:extLst/>
          </a:blip>
          <a:stretch>
            <a:fillRect/>
          </a:stretch>
        </p:blipFill>
        <p:spPr>
          <a:xfrm>
            <a:off x="6096000" y="225552"/>
            <a:ext cx="5512309" cy="2997708"/>
          </a:xfrm>
          <a:prstGeom prst="rect">
            <a:avLst/>
          </a:prstGeom>
          <a:ln w="12700">
            <a:miter lim="400000"/>
          </a:ln>
        </p:spPr>
      </p:pic>
      <p:sp>
        <p:nvSpPr>
          <p:cNvPr id="223" name="object 5"/>
          <p:cNvSpPr txBox="1"/>
          <p:nvPr/>
        </p:nvSpPr>
        <p:spPr>
          <a:xfrm>
            <a:off x="474977" y="1448053"/>
            <a:ext cx="2809246"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1240788" indent="12700">
              <a:spcBef>
                <a:spcPts val="100"/>
              </a:spcBef>
              <a:defRPr spc="-30">
                <a:solidFill>
                  <a:srgbClr val="131313"/>
                </a:solidFill>
                <a:latin typeface="Arial"/>
                <a:ea typeface="Arial"/>
                <a:cs typeface="Arial"/>
                <a:sym typeface="Arial"/>
              </a:defRPr>
            </a:pPr>
            <a:r>
              <a:t>Deep</a:t>
            </a:r>
            <a:r>
              <a:rPr spc="-100"/>
              <a:t> </a:t>
            </a:r>
            <a:r>
              <a:rPr spc="-10"/>
              <a:t>Nostalgia </a:t>
            </a:r>
            <a:r>
              <a:rPr spc="-34"/>
              <a:t>By</a:t>
            </a:r>
            <a:r>
              <a:rPr spc="-110"/>
              <a:t> </a:t>
            </a:r>
            <a:r>
              <a:rPr spc="-10"/>
              <a:t>MyHeritage</a:t>
            </a:r>
          </a:p>
          <a:p>
            <a:pPr indent="12700">
              <a:defRPr>
                <a:solidFill>
                  <a:srgbClr val="131313"/>
                </a:solidFill>
                <a:latin typeface="Arial"/>
                <a:ea typeface="Arial"/>
                <a:cs typeface="Arial"/>
                <a:sym typeface="Arial"/>
              </a:defRPr>
            </a:pPr>
            <a:r>
              <a:t>Animates</a:t>
            </a:r>
            <a:r>
              <a:rPr spc="-40"/>
              <a:t> </a:t>
            </a:r>
            <a:r>
              <a:t>(old)</a:t>
            </a:r>
            <a:r>
              <a:rPr spc="-50"/>
              <a:t> </a:t>
            </a:r>
            <a:r>
              <a:rPr spc="-10"/>
              <a:t>photos</a:t>
            </a:r>
          </a:p>
          <a:p>
            <a:pPr indent="12700">
              <a:defRPr>
                <a:solidFill>
                  <a:srgbClr val="131313"/>
                </a:solidFill>
                <a:latin typeface="Arial"/>
                <a:ea typeface="Arial"/>
                <a:cs typeface="Arial"/>
                <a:sym typeface="Arial"/>
              </a:defRPr>
            </a:pPr>
            <a:r>
              <a:t>Went</a:t>
            </a:r>
            <a:r>
              <a:rPr spc="-90"/>
              <a:t> </a:t>
            </a:r>
            <a:r>
              <a:t>viral</a:t>
            </a:r>
            <a:r>
              <a:rPr spc="-90"/>
              <a:t> </a:t>
            </a:r>
            <a:r>
              <a:t>in</a:t>
            </a:r>
            <a:r>
              <a:rPr spc="-85"/>
              <a:t> </a:t>
            </a:r>
            <a:r>
              <a:rPr spc="-25"/>
              <a:t>February</a:t>
            </a:r>
            <a:r>
              <a:rPr spc="-50"/>
              <a:t> </a:t>
            </a:r>
            <a:r>
              <a:rPr spc="30"/>
              <a:t>2021</a:t>
            </a:r>
          </a:p>
        </p:txBody>
      </p:sp>
      <p:sp>
        <p:nvSpPr>
          <p:cNvPr id="224" name="object 7"/>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25" name="object 6"/>
          <p:cNvSpPr txBox="1"/>
          <p:nvPr/>
        </p:nvSpPr>
        <p:spPr>
          <a:xfrm>
            <a:off x="7336028" y="3456685"/>
            <a:ext cx="4133218"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www.myheritage.com/deep-</a:t>
            </a:r>
            <a:r>
              <a:t> nostalgia https://blog.myheritage.com/2021/02/d</a:t>
            </a:r>
            <a:r>
              <a:rPr spc="500"/>
              <a:t>  </a:t>
            </a:r>
            <a:r>
              <a:rPr spc="0"/>
              <a:t>eep-nostalgia-goes-</a:t>
            </a:r>
            <a:r>
              <a:t>viral/</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object 4"/>
          <p:cNvSpPr txBox="1"/>
          <p:nvPr>
            <p:ph type="sldNum" sz="quarter" idx="4294967295"/>
          </p:nvPr>
        </p:nvSpPr>
        <p:spPr>
          <a:xfrm>
            <a:off x="11545823" y="6516968"/>
            <a:ext cx="211436"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8" name="object 2"/>
          <p:cNvSpPr txBox="1"/>
          <p:nvPr>
            <p:ph type="title"/>
          </p:nvPr>
        </p:nvSpPr>
        <p:spPr>
          <a:xfrm>
            <a:off x="691011" y="485408"/>
            <a:ext cx="5941549" cy="574044"/>
          </a:xfrm>
          <a:prstGeom prst="rect">
            <a:avLst/>
          </a:prstGeom>
        </p:spPr>
        <p:txBody>
          <a:bodyPr/>
          <a:lstStyle>
            <a:lvl1pPr indent="9774" defTabSz="704087">
              <a:defRPr sz="2500">
                <a:latin typeface="+mj-lt"/>
                <a:ea typeface="+mj-ea"/>
                <a:cs typeface="+mj-cs"/>
                <a:sym typeface="Helvetica"/>
              </a:defRPr>
            </a:lvl1pPr>
          </a:lstStyle>
          <a:p>
            <a:pPr/>
            <a:r>
              <a:t>Natural Language Processing Today</a:t>
            </a:r>
          </a:p>
        </p:txBody>
      </p:sp>
      <p:sp>
        <p:nvSpPr>
          <p:cNvPr id="229" name="object 3"/>
          <p:cNvSpPr txBox="1"/>
          <p:nvPr/>
        </p:nvSpPr>
        <p:spPr>
          <a:xfrm>
            <a:off x="513799" y="1009689"/>
            <a:ext cx="6932246" cy="56837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Large Language Models (LLMs): </a:t>
            </a:r>
            <a:r>
              <a:rPr b="0"/>
              <a:t>These are like super-smart robots that understand and generate human language. They've read a lot of books, articles, and websites to learn how we talk and write. Because of this, they can help us with tasks like writing essays, answering questions, and even having conversations.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Transformers:</a:t>
            </a:r>
            <a:r>
              <a:rPr b="0"/>
              <a:t> Think of transformers as a new kind of smart engine for understanding language. Traditional engines were like simple bikes, but transformers are like advanced cars. They can handle a lot more information at once, making them much better at understanding the context and meaning of sentences.</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BERT (Bidirectional Encoder Representations from Transformers):</a:t>
            </a:r>
            <a:r>
              <a:rPr b="0"/>
              <a:t> Imagine reading a book by only looking at one word at a time versus understanding the whole sentence at once. BERT looks at the words before and after a particular word to understand its meaning in a sentence. This helps computers understand language more like humans do.</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GPT (Generative Pre-trained Transformer):</a:t>
            </a:r>
            <a:r>
              <a:rPr b="0"/>
              <a:t> GPT models, like the one you're chatting with, are designed to generate human-like text. They can write stories, poems, and even code. They are pre-trained on a massive amount of text data, which helps them generate coherent and contextually relevant text.</a:t>
            </a:r>
          </a:p>
          <a:p>
            <a:pPr marL="457200" indent="-317500" defTabSz="457200">
              <a:buSzPct val="100000"/>
              <a:buFont typeface="Arial"/>
              <a:buChar char="•"/>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Attention Mechanism:</a:t>
            </a:r>
            <a:r>
              <a:rPr b="0"/>
              <a:t> This is like a highlighter for important words in a sentence. When reading a paragraph, you might focus more on key words to understand the main idea. The attention mechanism helps language models pay more attention to important parts of a sentence, improving their understanding and generation of text.</a:t>
            </a:r>
          </a:p>
        </p:txBody>
      </p:sp>
      <p:grpSp>
        <p:nvGrpSpPr>
          <p:cNvPr id="232" name="Image Gallery"/>
          <p:cNvGrpSpPr/>
          <p:nvPr/>
        </p:nvGrpSpPr>
        <p:grpSpPr>
          <a:xfrm>
            <a:off x="7582734" y="1663699"/>
            <a:ext cx="4284756" cy="4753002"/>
            <a:chOff x="0" y="0"/>
            <a:chExt cx="4284755" cy="4753001"/>
          </a:xfrm>
        </p:grpSpPr>
        <p:pic>
          <p:nvPicPr>
            <p:cNvPr id="230" name="Screen Shot 2024-08-04 at 9.58.20 PM.png" descr="Screen Shot 2024-08-04 at 9.58.20 PM.png"/>
            <p:cNvPicPr>
              <a:picLocks noChangeAspect="1"/>
            </p:cNvPicPr>
            <p:nvPr/>
          </p:nvPicPr>
          <p:blipFill>
            <a:blip r:embed="rId2">
              <a:extLst/>
            </a:blip>
            <a:srcRect l="0" t="0" r="0" b="19891"/>
            <a:stretch>
              <a:fillRect/>
            </a:stretch>
          </p:blipFill>
          <p:spPr>
            <a:xfrm>
              <a:off x="0" y="0"/>
              <a:ext cx="4284756" cy="3406803"/>
            </a:xfrm>
            <a:prstGeom prst="rect">
              <a:avLst/>
            </a:prstGeom>
            <a:ln w="12700" cap="flat">
              <a:noFill/>
              <a:miter lim="400000"/>
            </a:ln>
            <a:effectLst/>
          </p:spPr>
        </p:pic>
        <p:sp>
          <p:nvSpPr>
            <p:cNvPr id="231" name="Two GPT-4os interacting and singing…"/>
            <p:cNvSpPr txBox="1"/>
            <p:nvPr/>
          </p:nvSpPr>
          <p:spPr>
            <a:xfrm>
              <a:off x="0" y="3483001"/>
              <a:ext cx="4284756" cy="1270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p>
              <a:pPr/>
              <a:r>
                <a:t>Math Problems with GTO-4o</a:t>
              </a:r>
            </a:p>
            <a:p>
              <a:pPr/>
              <a:r>
                <a:rPr u="sng">
                  <a:solidFill>
                    <a:srgbClr val="0000FF"/>
                  </a:solidFill>
                  <a:uFill>
                    <a:solidFill>
                      <a:srgbClr val="0000FF"/>
                    </a:solidFill>
                  </a:uFill>
                  <a:hlinkClick r:id="rId3" invalidUrl="" action="" tgtFrame="" tooltip="" history="1" highlightClick="0" endSnd="0"/>
                </a:rPr>
                <a:t>https://www.youtube.com/watch?v=_nSmkyDNulk</a:t>
              </a:r>
            </a:p>
          </p:txBody>
        </p:sp>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4" name="object 2" descr="object 2"/>
          <p:cNvPicPr>
            <a:picLocks noChangeAspect="1"/>
          </p:cNvPicPr>
          <p:nvPr/>
        </p:nvPicPr>
        <p:blipFill>
          <a:blip r:embed="rId2">
            <a:extLst/>
          </a:blip>
          <a:stretch>
            <a:fillRect/>
          </a:stretch>
        </p:blipFill>
        <p:spPr>
          <a:xfrm>
            <a:off x="6912864" y="2740149"/>
            <a:ext cx="3275077" cy="2243330"/>
          </a:xfrm>
          <a:prstGeom prst="rect">
            <a:avLst/>
          </a:prstGeom>
          <a:ln w="12700">
            <a:miter lim="400000"/>
          </a:ln>
        </p:spPr>
      </p:pic>
      <p:sp>
        <p:nvSpPr>
          <p:cNvPr id="235" name="object 3"/>
          <p:cNvSpPr txBox="1"/>
          <p:nvPr/>
        </p:nvSpPr>
        <p:spPr>
          <a:xfrm>
            <a:off x="3303270" y="1335022"/>
            <a:ext cx="3731260" cy="2667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20">
                <a:solidFill>
                  <a:srgbClr val="131313"/>
                </a:solidFill>
                <a:latin typeface="Trebuchet MS"/>
                <a:ea typeface="Trebuchet MS"/>
                <a:cs typeface="Trebuchet MS"/>
                <a:sym typeface="Trebuchet MS"/>
              </a:defRPr>
            </a:pPr>
            <a:r>
              <a:t>Amazon’s</a:t>
            </a:r>
            <a:r>
              <a:rPr spc="-114"/>
              <a:t> </a:t>
            </a:r>
            <a:r>
              <a:rPr spc="-69"/>
              <a:t>Alexa,</a:t>
            </a:r>
            <a:r>
              <a:rPr spc="-120"/>
              <a:t> </a:t>
            </a:r>
            <a:r>
              <a:rPr spc="-30"/>
              <a:t>Google’s</a:t>
            </a:r>
            <a:r>
              <a:rPr spc="-100"/>
              <a:t> </a:t>
            </a:r>
            <a:r>
              <a:rPr spc="-10"/>
              <a:t>Home,</a:t>
            </a:r>
            <a:r>
              <a:rPr spc="-100"/>
              <a:t> </a:t>
            </a:r>
            <a:r>
              <a:rPr spc="45"/>
              <a:t>SIRI</a:t>
            </a:r>
          </a:p>
        </p:txBody>
      </p:sp>
      <p:pic>
        <p:nvPicPr>
          <p:cNvPr id="236" name="object 4" descr="object 4"/>
          <p:cNvPicPr>
            <a:picLocks noChangeAspect="1"/>
          </p:cNvPicPr>
          <p:nvPr/>
        </p:nvPicPr>
        <p:blipFill>
          <a:blip r:embed="rId3">
            <a:extLst/>
          </a:blip>
          <a:stretch>
            <a:fillRect/>
          </a:stretch>
        </p:blipFill>
        <p:spPr>
          <a:xfrm>
            <a:off x="969263" y="2473449"/>
            <a:ext cx="5554980" cy="2776730"/>
          </a:xfrm>
          <a:prstGeom prst="rect">
            <a:avLst/>
          </a:prstGeom>
          <a:ln w="12700">
            <a:miter lim="400000"/>
          </a:ln>
        </p:spPr>
      </p:pic>
      <p:sp>
        <p:nvSpPr>
          <p:cNvPr id="237"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9" name="object 2" descr="object 2"/>
          <p:cNvPicPr>
            <a:picLocks noChangeAspect="1"/>
          </p:cNvPicPr>
          <p:nvPr/>
        </p:nvPicPr>
        <p:blipFill>
          <a:blip r:embed="rId2">
            <a:extLst/>
          </a:blip>
          <a:stretch>
            <a:fillRect/>
          </a:stretch>
        </p:blipFill>
        <p:spPr>
          <a:xfrm>
            <a:off x="697991" y="1401063"/>
            <a:ext cx="9956801" cy="3416302"/>
          </a:xfrm>
          <a:prstGeom prst="rect">
            <a:avLst/>
          </a:prstGeom>
          <a:ln w="12700">
            <a:miter lim="400000"/>
          </a:ln>
        </p:spPr>
      </p:pic>
      <p:sp>
        <p:nvSpPr>
          <p:cNvPr id="240" name="object 3"/>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object 2"/>
          <p:cNvSpPr txBox="1"/>
          <p:nvPr/>
        </p:nvSpPr>
        <p:spPr>
          <a:xfrm>
            <a:off x="1965448" y="4632704"/>
            <a:ext cx="5419731"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Speed</a:t>
            </a:r>
            <a:r>
              <a:rPr spc="-30"/>
              <a:t> </a:t>
            </a:r>
            <a:r>
              <a:t>up</a:t>
            </a:r>
            <a:r>
              <a:rPr spc="-40"/>
              <a:t> </a:t>
            </a:r>
            <a:r>
              <a:t>word processing</a:t>
            </a:r>
            <a:r>
              <a:rPr spc="-15"/>
              <a:t> </a:t>
            </a:r>
            <a:r>
              <a:t>and</a:t>
            </a:r>
            <a:r>
              <a:rPr spc="-34"/>
              <a:t> </a:t>
            </a:r>
            <a:r>
              <a:t>facilitate</a:t>
            </a:r>
            <a:r>
              <a:rPr spc="-20"/>
              <a:t> </a:t>
            </a:r>
            <a:r>
              <a:t>text</a:t>
            </a:r>
            <a:r>
              <a:rPr spc="-30"/>
              <a:t> </a:t>
            </a:r>
            <a:r>
              <a:rPr spc="-10"/>
              <a:t>dictation</a:t>
            </a:r>
          </a:p>
        </p:txBody>
      </p:sp>
      <p:pic>
        <p:nvPicPr>
          <p:cNvPr id="243" name="object 3" descr="object 3"/>
          <p:cNvPicPr>
            <a:picLocks noChangeAspect="1"/>
          </p:cNvPicPr>
          <p:nvPr/>
        </p:nvPicPr>
        <p:blipFill>
          <a:blip r:embed="rId2">
            <a:extLst/>
          </a:blip>
          <a:stretch>
            <a:fillRect/>
          </a:stretch>
        </p:blipFill>
        <p:spPr>
          <a:xfrm>
            <a:off x="1414272" y="1060702"/>
            <a:ext cx="7645401" cy="3746502"/>
          </a:xfrm>
          <a:prstGeom prst="rect">
            <a:avLst/>
          </a:prstGeom>
          <a:ln w="12700">
            <a:miter lim="400000"/>
          </a:ln>
        </p:spPr>
      </p:pic>
      <p:sp>
        <p:nvSpPr>
          <p:cNvPr id="244"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6" name="object 2" descr="object 2"/>
          <p:cNvPicPr>
            <a:picLocks noChangeAspect="1"/>
          </p:cNvPicPr>
          <p:nvPr/>
        </p:nvPicPr>
        <p:blipFill>
          <a:blip r:embed="rId2">
            <a:extLst/>
          </a:blip>
          <a:stretch>
            <a:fillRect/>
          </a:stretch>
        </p:blipFill>
        <p:spPr>
          <a:xfrm>
            <a:off x="613662" y="616712"/>
            <a:ext cx="5080002" cy="3365502"/>
          </a:xfrm>
          <a:prstGeom prst="rect">
            <a:avLst/>
          </a:prstGeom>
          <a:ln w="12700">
            <a:miter lim="400000"/>
          </a:ln>
        </p:spPr>
      </p:pic>
      <p:pic>
        <p:nvPicPr>
          <p:cNvPr id="247" name="object 3" descr="object 3"/>
          <p:cNvPicPr>
            <a:picLocks noChangeAspect="1"/>
          </p:cNvPicPr>
          <p:nvPr/>
        </p:nvPicPr>
        <p:blipFill>
          <a:blip r:embed="rId3">
            <a:extLst/>
          </a:blip>
          <a:stretch>
            <a:fillRect/>
          </a:stretch>
        </p:blipFill>
        <p:spPr>
          <a:xfrm>
            <a:off x="6447535" y="2161032"/>
            <a:ext cx="5384805" cy="3759202"/>
          </a:xfrm>
          <a:prstGeom prst="rect">
            <a:avLst/>
          </a:prstGeom>
          <a:ln w="12700">
            <a:miter lim="400000"/>
          </a:ln>
        </p:spPr>
      </p:pic>
      <p:sp>
        <p:nvSpPr>
          <p:cNvPr id="248"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2" name="object 3"/>
          <p:cNvSpPr txBox="1"/>
          <p:nvPr/>
        </p:nvSpPr>
        <p:spPr>
          <a:xfrm>
            <a:off x="2255286" y="1028695"/>
            <a:ext cx="7681427" cy="4406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z="3600">
                <a:solidFill>
                  <a:srgbClr val="D61E28"/>
                </a:solidFill>
                <a:latin typeface="Liberation Sans Narrow"/>
                <a:ea typeface="Liberation Sans Narrow"/>
                <a:cs typeface="Liberation Sans Narrow"/>
                <a:sym typeface="Liberation Sans Narrow"/>
              </a:defRPr>
            </a:pPr>
            <a:r>
              <a:t>Overview</a:t>
            </a:r>
            <a:r>
              <a:rPr spc="-200"/>
              <a:t> </a:t>
            </a:r>
            <a:r>
              <a:rPr spc="-300"/>
              <a:t>of</a:t>
            </a:r>
            <a:r>
              <a:rPr spc="-200"/>
              <a:t> </a:t>
            </a:r>
            <a:r>
              <a:rPr spc="100"/>
              <a:t>the</a:t>
            </a:r>
            <a:r>
              <a:rPr spc="-200"/>
              <a:t> </a:t>
            </a:r>
            <a:r>
              <a:t>journey</a:t>
            </a:r>
            <a:r>
              <a:rPr spc="-200"/>
              <a:t> </a:t>
            </a:r>
            <a:r>
              <a:t>in</a:t>
            </a:r>
            <a:r>
              <a:rPr spc="-200"/>
              <a:t> </a:t>
            </a:r>
            <a:r>
              <a:rPr spc="100"/>
              <a:t>this</a:t>
            </a:r>
            <a:r>
              <a:rPr spc="-200"/>
              <a:t> </a:t>
            </a:r>
            <a:r>
              <a:t>week</a:t>
            </a:r>
          </a:p>
          <a:p>
            <a:pPr indent="12700">
              <a:spcBef>
                <a:spcPts val="100"/>
              </a:spcBef>
              <a:defRPr sz="3600">
                <a:solidFill>
                  <a:srgbClr val="D61E28"/>
                </a:solidFill>
                <a:latin typeface="Liberation Sans Narrow"/>
                <a:ea typeface="Liberation Sans Narrow"/>
                <a:cs typeface="Liberation Sans Narrow"/>
                <a:sym typeface="Liberation Sans Narrow"/>
              </a:defRPr>
            </a:pPr>
          </a:p>
          <a:p>
            <a:pPr indent="12700">
              <a:spcBef>
                <a:spcPts val="100"/>
              </a:spcBef>
              <a:defRPr sz="3600">
                <a:solidFill>
                  <a:srgbClr val="D61E28"/>
                </a:solidFill>
                <a:latin typeface="Liberation Sans Narrow"/>
                <a:ea typeface="Liberation Sans Narrow"/>
                <a:cs typeface="Liberation Sans Narrow"/>
                <a:sym typeface="Liberation Sans Narrow"/>
              </a:defRPr>
            </a:pPr>
            <a:r>
              <a:t>Platform</a:t>
            </a:r>
            <a:r>
              <a:rPr spc="-40"/>
              <a:t> </a:t>
            </a:r>
            <a:r>
              <a:rPr spc="125"/>
              <a:t>Set-</a:t>
            </a:r>
            <a:r>
              <a:rPr spc="130"/>
              <a:t>ups</a:t>
            </a:r>
            <a:endParaRPr spc="130"/>
          </a:p>
          <a:p>
            <a:pPr indent="12700">
              <a:spcBef>
                <a:spcPts val="100"/>
              </a:spcBef>
              <a:defRPr spc="-75" sz="3600">
                <a:solidFill>
                  <a:srgbClr val="D61E28"/>
                </a:solidFill>
                <a:latin typeface="Liberation Sans Narrow"/>
                <a:ea typeface="Liberation Sans Narrow"/>
                <a:cs typeface="Liberation Sans Narrow"/>
                <a:sym typeface="Liberation Sans Narrow"/>
              </a:defRPr>
            </a:pPr>
            <a:r>
              <a:t> </a:t>
            </a:r>
            <a:r>
              <a:rPr spc="75"/>
              <a:t>(Google</a:t>
            </a:r>
            <a:r>
              <a:rPr spc="-69"/>
              <a:t> </a:t>
            </a:r>
            <a:r>
              <a:rPr spc="-10"/>
              <a:t>Colab/Lintcode)</a:t>
            </a:r>
          </a:p>
          <a:p>
            <a:pPr indent="94611">
              <a:defRPr spc="80" sz="3600">
                <a:solidFill>
                  <a:srgbClr val="D61E28"/>
                </a:solidFill>
                <a:latin typeface="Liberation Sans Narrow"/>
                <a:ea typeface="Liberation Sans Narrow"/>
                <a:cs typeface="Liberation Sans Narrow"/>
                <a:sym typeface="Liberation Sans Narrow"/>
              </a:defRPr>
            </a:pPr>
          </a:p>
          <a:p>
            <a:pPr indent="94611">
              <a:defRPr spc="80" sz="3600">
                <a:solidFill>
                  <a:srgbClr val="D61E28"/>
                </a:solidFill>
                <a:latin typeface="Liberation Sans Narrow"/>
                <a:ea typeface="Liberation Sans Narrow"/>
                <a:cs typeface="Liberation Sans Narrow"/>
                <a:sym typeface="Liberation Sans Narrow"/>
              </a:defRPr>
            </a:pPr>
            <a:r>
              <a:t>Style</a:t>
            </a:r>
            <a:r>
              <a:rPr spc="-175"/>
              <a:t> </a:t>
            </a:r>
            <a:r>
              <a:rPr spc="-65"/>
              <a:t>Transfer</a:t>
            </a:r>
            <a:r>
              <a:rPr spc="-160"/>
              <a:t> </a:t>
            </a:r>
            <a:r>
              <a:t>Example</a:t>
            </a:r>
            <a:r>
              <a:rPr spc="-175"/>
              <a:t> </a:t>
            </a:r>
            <a:r>
              <a:rPr spc="100"/>
              <a:t>(optional)</a:t>
            </a:r>
            <a:endParaRPr spc="100"/>
          </a:p>
          <a:p>
            <a:pPr indent="94611">
              <a:defRPr spc="80" sz="3600">
                <a:solidFill>
                  <a:srgbClr val="D61E28"/>
                </a:solidFill>
                <a:latin typeface="Liberation Sans Narrow"/>
                <a:ea typeface="Liberation Sans Narrow"/>
                <a:cs typeface="Liberation Sans Narrow"/>
                <a:sym typeface="Liberation Sans Narrow"/>
              </a:defRPr>
            </a:pPr>
            <a:endParaRPr spc="100"/>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51" name="object 3"/>
          <p:cNvSpPr txBox="1"/>
          <p:nvPr/>
        </p:nvSpPr>
        <p:spPr>
          <a:xfrm>
            <a:off x="1534793" y="5310251"/>
            <a:ext cx="9073517"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2700">
              <a:spcBef>
                <a:spcPts val="100"/>
              </a:spcBef>
              <a:defRPr>
                <a:solidFill>
                  <a:srgbClr val="131313"/>
                </a:solidFill>
                <a:latin typeface="Arial"/>
                <a:ea typeface="Arial"/>
                <a:cs typeface="Arial"/>
                <a:sym typeface="Arial"/>
              </a:defRPr>
            </a:pPr>
            <a:r>
              <a:t>Github</a:t>
            </a:r>
            <a:r>
              <a:rPr spc="10"/>
              <a:t> </a:t>
            </a:r>
            <a:r>
              <a:rPr spc="-10"/>
              <a:t>location: </a:t>
            </a:r>
            <a:r>
              <a:rPr u="sng">
                <a:solidFill>
                  <a:srgbClr val="0000FF"/>
                </a:solidFill>
                <a:uFill>
                  <a:solidFill>
                    <a:srgbClr val="0000FF"/>
                  </a:solidFill>
                </a:uFill>
                <a:hlinkClick r:id="rId2" invalidUrl="" action="" tgtFrame="" tooltip="" history="1" highlightClick="0" endSnd="0"/>
              </a:rPr>
              <a:t>https://github.com/RudyMartin/dsai-2024/tree/main/MVPS/Camp-Rock-Paper-Scissors</a:t>
            </a:r>
          </a:p>
        </p:txBody>
      </p:sp>
      <p:pic>
        <p:nvPicPr>
          <p:cNvPr id="252" name="object 4" descr="object 4"/>
          <p:cNvPicPr>
            <a:picLocks noChangeAspect="1"/>
          </p:cNvPicPr>
          <p:nvPr/>
        </p:nvPicPr>
        <p:blipFill>
          <a:blip r:embed="rId3">
            <a:extLst/>
          </a:blip>
          <a:stretch>
            <a:fillRect/>
          </a:stretch>
        </p:blipFill>
        <p:spPr>
          <a:xfrm>
            <a:off x="2383533" y="1071372"/>
            <a:ext cx="6955540" cy="3928872"/>
          </a:xfrm>
          <a:prstGeom prst="rect">
            <a:avLst/>
          </a:prstGeom>
          <a:ln w="12700">
            <a:miter lim="400000"/>
          </a:ln>
        </p:spPr>
      </p:pic>
      <p:sp>
        <p:nvSpPr>
          <p:cNvPr id="253" name="object 5"/>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object 2"/>
          <p:cNvSpPr txBox="1"/>
          <p:nvPr>
            <p:ph type="title"/>
          </p:nvPr>
        </p:nvSpPr>
        <p:spPr>
          <a:xfrm>
            <a:off x="474980" y="387805"/>
            <a:ext cx="7545069" cy="391802"/>
          </a:xfrm>
          <a:prstGeom prst="rect">
            <a:avLst/>
          </a:prstGeom>
        </p:spPr>
        <p:txBody>
          <a:bodyPr/>
          <a:lstStyle/>
          <a:p>
            <a:pPr indent="10795" defTabSz="777240">
              <a:defRPr sz="2000"/>
            </a:pPr>
            <a:r>
              <a:t>Final</a:t>
            </a:r>
            <a:r>
              <a:rPr spc="-100"/>
              <a:t> </a:t>
            </a:r>
            <a:r>
              <a:t>Team</a:t>
            </a:r>
            <a:r>
              <a:rPr spc="-100"/>
              <a:t> </a:t>
            </a:r>
            <a:r>
              <a:t>Project:</a:t>
            </a:r>
            <a:r>
              <a:rPr spc="400"/>
              <a:t> </a:t>
            </a:r>
            <a:r>
              <a:t>Scissors,</a:t>
            </a:r>
            <a:r>
              <a:rPr spc="-100"/>
              <a:t> </a:t>
            </a:r>
            <a:r>
              <a:t>Rock</a:t>
            </a:r>
            <a:r>
              <a:rPr spc="-100"/>
              <a:t> </a:t>
            </a:r>
            <a:r>
              <a:t>and</a:t>
            </a:r>
            <a:r>
              <a:rPr spc="-100"/>
              <a:t> </a:t>
            </a:r>
            <a:r>
              <a:t>Paper</a:t>
            </a:r>
            <a:r>
              <a:rPr spc="-100"/>
              <a:t> </a:t>
            </a:r>
            <a:r>
              <a:t>Image</a:t>
            </a:r>
            <a:r>
              <a:rPr spc="-100"/>
              <a:t> </a:t>
            </a:r>
            <a:r>
              <a:t>Recognition</a:t>
            </a:r>
          </a:p>
        </p:txBody>
      </p:sp>
      <p:sp>
        <p:nvSpPr>
          <p:cNvPr id="256" name="object 3"/>
          <p:cNvSpPr txBox="1"/>
          <p:nvPr/>
        </p:nvSpPr>
        <p:spPr>
          <a:xfrm>
            <a:off x="567638" y="1023235"/>
            <a:ext cx="8826501" cy="983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65" sz="1600">
                <a:solidFill>
                  <a:srgbClr val="131313"/>
                </a:solidFill>
                <a:latin typeface="Arial"/>
                <a:ea typeface="Arial"/>
                <a:cs typeface="Arial"/>
                <a:sym typeface="Arial"/>
              </a:defRPr>
            </a:pPr>
            <a:r>
              <a:t>Team</a:t>
            </a:r>
            <a:r>
              <a:rPr spc="-80"/>
              <a:t> </a:t>
            </a:r>
            <a:r>
              <a:rPr spc="-40"/>
              <a:t>Task:</a:t>
            </a:r>
            <a:r>
              <a:rPr spc="305"/>
              <a:t> </a:t>
            </a:r>
            <a:r>
              <a:rPr spc="0"/>
              <a:t>build</a:t>
            </a:r>
            <a:r>
              <a:t> </a:t>
            </a:r>
            <a:r>
              <a:rPr spc="-90"/>
              <a:t>a</a:t>
            </a:r>
            <a:r>
              <a:rPr spc="-70"/>
              <a:t> </a:t>
            </a:r>
            <a:r>
              <a:rPr spc="-20"/>
              <a:t>Neural</a:t>
            </a:r>
            <a:r>
              <a:rPr spc="-70"/>
              <a:t> </a:t>
            </a:r>
            <a:r>
              <a:rPr spc="0"/>
              <a:t>Network</a:t>
            </a:r>
            <a:r>
              <a:rPr spc="-55"/>
              <a:t> </a:t>
            </a:r>
            <a:r>
              <a:rPr spc="0"/>
              <a:t>(NN)</a:t>
            </a:r>
            <a:r>
              <a:rPr spc="-35"/>
              <a:t> </a:t>
            </a:r>
            <a:r>
              <a:rPr spc="0"/>
              <a:t>Model</a:t>
            </a:r>
            <a:r>
              <a:rPr spc="-60"/>
              <a:t> </a:t>
            </a:r>
            <a:r>
              <a:rPr spc="104"/>
              <a:t>to</a:t>
            </a:r>
            <a:r>
              <a:rPr spc="-70"/>
              <a:t> </a:t>
            </a:r>
            <a:r>
              <a:rPr spc="-20"/>
              <a:t>recognize</a:t>
            </a:r>
            <a:r>
              <a:rPr spc="-40"/>
              <a:t> </a:t>
            </a:r>
            <a:r>
              <a:t>Scissor,</a:t>
            </a:r>
            <a:r>
              <a:rPr spc="-60"/>
              <a:t> </a:t>
            </a:r>
            <a:r>
              <a:rPr spc="-55"/>
              <a:t>Rock</a:t>
            </a:r>
            <a:r>
              <a:rPr spc="-70"/>
              <a:t> </a:t>
            </a:r>
            <a:r>
              <a:rPr spc="-25"/>
              <a:t>and</a:t>
            </a:r>
            <a:r>
              <a:t> </a:t>
            </a:r>
            <a:r>
              <a:rPr spc="-40"/>
              <a:t>Paper</a:t>
            </a:r>
            <a:r>
              <a:rPr spc="-70"/>
              <a:t> </a:t>
            </a:r>
            <a:r>
              <a:rPr spc="0"/>
              <a:t>in</a:t>
            </a:r>
            <a:r>
              <a:rPr spc="-70"/>
              <a:t> </a:t>
            </a:r>
            <a:r>
              <a:rPr spc="-10"/>
              <a:t>images</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Training</a:t>
            </a:r>
            <a:r>
              <a:rPr spc="-35"/>
              <a:t> </a:t>
            </a:r>
            <a:r>
              <a:rPr spc="0"/>
              <a:t>Data</a:t>
            </a:r>
            <a:r>
              <a:rPr spc="-85"/>
              <a:t> </a:t>
            </a:r>
            <a:r>
              <a:rPr spc="-40"/>
              <a:t>needs</a:t>
            </a:r>
            <a:r>
              <a:rPr spc="-45"/>
              <a:t> </a:t>
            </a:r>
            <a:r>
              <a:rPr spc="104"/>
              <a:t>to</a:t>
            </a:r>
            <a:r>
              <a:rPr spc="-65"/>
              <a:t> </a:t>
            </a:r>
            <a:r>
              <a:rPr spc="-20"/>
              <a:t>be</a:t>
            </a:r>
            <a:r>
              <a:rPr spc="-65"/>
              <a:t> </a:t>
            </a:r>
            <a:r>
              <a:rPr spc="0"/>
              <a:t>collected</a:t>
            </a:r>
            <a:r>
              <a:rPr spc="-60"/>
              <a:t> </a:t>
            </a:r>
            <a:r>
              <a:rPr spc="0"/>
              <a:t>by</a:t>
            </a:r>
            <a:r>
              <a:rPr spc="-65"/>
              <a:t> </a:t>
            </a:r>
            <a:r>
              <a:rPr spc="50"/>
              <a:t>the</a:t>
            </a:r>
            <a:r>
              <a:rPr spc="-70"/>
              <a:t> </a:t>
            </a:r>
            <a:r>
              <a:rPr spc="0"/>
              <a:t>students</a:t>
            </a:r>
            <a:r>
              <a:rPr spc="-45"/>
              <a:t> </a:t>
            </a:r>
            <a:r>
              <a:t>using</a:t>
            </a:r>
            <a:r>
              <a:rPr spc="-45"/>
              <a:t> </a:t>
            </a:r>
            <a:r>
              <a:rPr spc="50"/>
              <a:t>the</a:t>
            </a:r>
            <a:r>
              <a:rPr spc="-70"/>
              <a:t> </a:t>
            </a:r>
            <a:r>
              <a:rPr spc="0"/>
              <a:t>provided</a:t>
            </a:r>
            <a:r>
              <a:rPr spc="-65"/>
              <a:t> </a:t>
            </a:r>
            <a:r>
              <a:rPr spc="0"/>
              <a:t>program</a:t>
            </a:r>
            <a:r>
              <a:rPr spc="-60"/>
              <a:t> </a:t>
            </a:r>
            <a:r>
              <a:rPr spc="104"/>
              <a:t>to</a:t>
            </a:r>
            <a:r>
              <a:rPr spc="-55"/>
              <a:t> </a:t>
            </a:r>
            <a:r>
              <a:rPr spc="0"/>
              <a:t>take</a:t>
            </a:r>
            <a:r>
              <a:rPr spc="-70"/>
              <a:t> </a:t>
            </a:r>
            <a:r>
              <a:t>pictures.</a:t>
            </a:r>
          </a:p>
        </p:txBody>
      </p:sp>
      <p:sp>
        <p:nvSpPr>
          <p:cNvPr id="257" name="object 4"/>
          <p:cNvSpPr txBox="1"/>
          <p:nvPr/>
        </p:nvSpPr>
        <p:spPr>
          <a:xfrm>
            <a:off x="567635" y="3004946"/>
            <a:ext cx="10661023" cy="1231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227329" indent="-214629">
              <a:buSzPct val="100000"/>
              <a:buFont typeface="Trebuchet MS"/>
              <a:buChar char="•"/>
              <a:tabLst>
                <a:tab pos="215900" algn="l"/>
              </a:tabLst>
              <a:defRPr spc="-45" sz="1600">
                <a:solidFill>
                  <a:srgbClr val="131313"/>
                </a:solidFill>
                <a:latin typeface="Arial"/>
                <a:ea typeface="Arial"/>
                <a:cs typeface="Arial"/>
                <a:sym typeface="Arial"/>
              </a:defRPr>
            </a:pPr>
            <a:r>
              <a:t>The</a:t>
            </a:r>
            <a:r>
              <a:rPr spc="-70"/>
              <a:t> </a:t>
            </a:r>
            <a:r>
              <a:t>basic</a:t>
            </a:r>
            <a:r>
              <a:rPr spc="-50"/>
              <a:t> </a:t>
            </a:r>
            <a:r>
              <a:rPr spc="0"/>
              <a:t>structure</a:t>
            </a:r>
            <a:r>
              <a:rPr spc="-35"/>
              <a:t> </a:t>
            </a:r>
            <a:r>
              <a:rPr spc="80"/>
              <a:t>of</a:t>
            </a:r>
            <a:r>
              <a:rPr spc="-60"/>
              <a:t> </a:t>
            </a:r>
            <a:r>
              <a:rPr spc="50"/>
              <a:t>the</a:t>
            </a:r>
            <a:r>
              <a:rPr spc="-70"/>
              <a:t> </a:t>
            </a:r>
            <a:r>
              <a:rPr spc="0"/>
              <a:t>NN</a:t>
            </a:r>
            <a:r>
              <a:t> </a:t>
            </a:r>
            <a:r>
              <a:rPr spc="-30"/>
              <a:t>is</a:t>
            </a:r>
            <a:r>
              <a:rPr spc="-50"/>
              <a:t> </a:t>
            </a:r>
            <a:r>
              <a:rPr spc="0"/>
              <a:t>provided</a:t>
            </a:r>
            <a:r>
              <a:rPr spc="-60"/>
              <a:t> </a:t>
            </a:r>
            <a:r>
              <a:rPr spc="0"/>
              <a:t>in</a:t>
            </a:r>
            <a:r>
              <a:rPr spc="-55"/>
              <a:t> </a:t>
            </a:r>
            <a:r>
              <a:rPr spc="-90"/>
              <a:t>a</a:t>
            </a:r>
            <a:r>
              <a:rPr spc="-60"/>
              <a:t> </a:t>
            </a:r>
            <a:r>
              <a:rPr spc="-10"/>
              <a:t>template.</a:t>
            </a:r>
          </a:p>
          <a:p>
            <a:pPr>
              <a:buClr>
                <a:srgbClr val="131313"/>
              </a:buClr>
              <a:buSzPct val="100000"/>
              <a:buFont typeface="Trebuchet MS"/>
              <a:buChar char="•"/>
              <a:defRPr sz="1600">
                <a:latin typeface="Arial"/>
                <a:ea typeface="Arial"/>
                <a:cs typeface="Arial"/>
                <a:sym typeface="Arial"/>
              </a:defRPr>
            </a:pPr>
          </a:p>
          <a:p>
            <a:pPr>
              <a:spcBef>
                <a:spcPts val="600"/>
              </a:spcBef>
              <a:buClr>
                <a:srgbClr val="131313"/>
              </a:buClr>
              <a:buSzPct val="100000"/>
              <a:buFont typeface="Trebuchet MS"/>
              <a:buChar char="•"/>
              <a:defRPr sz="1600">
                <a:latin typeface="Arial"/>
                <a:ea typeface="Arial"/>
                <a:cs typeface="Arial"/>
                <a:sym typeface="Arial"/>
              </a:defRPr>
            </a:pPr>
          </a:p>
          <a:p>
            <a:pPr marL="184785" marR="5080" indent="-172720">
              <a:buSzPct val="100000"/>
              <a:buChar char="•"/>
              <a:tabLst>
                <a:tab pos="177800" algn="l"/>
                <a:tab pos="266700" algn="l"/>
              </a:tabLst>
              <a:defRPr sz="1600">
                <a:solidFill>
                  <a:srgbClr val="131313"/>
                </a:solidFill>
                <a:latin typeface="Trebuchet MS"/>
                <a:ea typeface="Trebuchet MS"/>
                <a:cs typeface="Trebuchet MS"/>
                <a:sym typeface="Trebuchet MS"/>
              </a:defRPr>
            </a:pPr>
            <a:r>
              <a:t>	</a:t>
            </a:r>
            <a:r>
              <a:rPr>
                <a:latin typeface="Arial"/>
                <a:ea typeface="Arial"/>
                <a:cs typeface="Arial"/>
                <a:sym typeface="Arial"/>
              </a:rPr>
              <a:t>Students</a:t>
            </a:r>
            <a:r>
              <a:rPr spc="-10">
                <a:latin typeface="Arial"/>
                <a:ea typeface="Arial"/>
                <a:cs typeface="Arial"/>
                <a:sym typeface="Arial"/>
              </a:rPr>
              <a:t> </a:t>
            </a:r>
            <a:r>
              <a:rPr spc="-30">
                <a:latin typeface="Arial"/>
                <a:ea typeface="Arial"/>
                <a:cs typeface="Arial"/>
                <a:sym typeface="Arial"/>
              </a:rPr>
              <a:t>need</a:t>
            </a:r>
            <a:r>
              <a:rPr spc="-20">
                <a:latin typeface="Arial"/>
                <a:ea typeface="Arial"/>
                <a:cs typeface="Arial"/>
                <a:sym typeface="Arial"/>
              </a:rPr>
              <a:t> </a:t>
            </a:r>
            <a:r>
              <a:rPr spc="104">
                <a:latin typeface="Arial"/>
                <a:ea typeface="Arial"/>
                <a:cs typeface="Arial"/>
                <a:sym typeface="Arial"/>
              </a:rPr>
              <a:t>to</a:t>
            </a:r>
            <a:r>
              <a:rPr spc="-35">
                <a:latin typeface="Arial"/>
                <a:ea typeface="Arial"/>
                <a:cs typeface="Arial"/>
                <a:sym typeface="Arial"/>
              </a:rPr>
              <a:t> </a:t>
            </a:r>
            <a:r>
              <a:rPr spc="85">
                <a:latin typeface="Arial"/>
                <a:ea typeface="Arial"/>
                <a:cs typeface="Arial"/>
                <a:sym typeface="Arial"/>
              </a:rPr>
              <a:t>try</a:t>
            </a:r>
            <a:r>
              <a:rPr spc="-35">
                <a:latin typeface="Arial"/>
                <a:ea typeface="Arial"/>
                <a:cs typeface="Arial"/>
                <a:sym typeface="Arial"/>
              </a:rPr>
              <a:t> </a:t>
            </a:r>
            <a:r>
              <a:rPr spc="50">
                <a:latin typeface="Arial"/>
                <a:ea typeface="Arial"/>
                <a:cs typeface="Arial"/>
                <a:sym typeface="Arial"/>
              </a:rPr>
              <a:t>different</a:t>
            </a:r>
            <a:r>
              <a:rPr spc="20">
                <a:latin typeface="Arial"/>
                <a:ea typeface="Arial"/>
                <a:cs typeface="Arial"/>
                <a:sym typeface="Arial"/>
              </a:rPr>
              <a:t> </a:t>
            </a:r>
            <a:r>
              <a:rPr>
                <a:latin typeface="Arial"/>
                <a:ea typeface="Arial"/>
                <a:cs typeface="Arial"/>
                <a:sym typeface="Arial"/>
              </a:rPr>
              <a:t>model</a:t>
            </a:r>
            <a:r>
              <a:rPr spc="-20">
                <a:latin typeface="Arial"/>
                <a:ea typeface="Arial"/>
                <a:cs typeface="Arial"/>
                <a:sym typeface="Arial"/>
              </a:rPr>
              <a:t> </a:t>
            </a:r>
            <a:r>
              <a:rPr spc="-10">
                <a:latin typeface="Arial"/>
                <a:ea typeface="Arial"/>
                <a:cs typeface="Arial"/>
                <a:sym typeface="Arial"/>
              </a:rPr>
              <a:t>parameters,</a:t>
            </a:r>
            <a:r>
              <a:rPr spc="-20">
                <a:latin typeface="Arial"/>
                <a:ea typeface="Arial"/>
                <a:cs typeface="Arial"/>
                <a:sym typeface="Arial"/>
              </a:rPr>
              <a:t> </a:t>
            </a:r>
            <a:r>
              <a:rPr>
                <a:latin typeface="Arial"/>
                <a:ea typeface="Arial"/>
                <a:cs typeface="Arial"/>
                <a:sym typeface="Arial"/>
              </a:rPr>
              <a:t>initializations,</a:t>
            </a:r>
            <a:r>
              <a:rPr spc="35">
                <a:latin typeface="Arial"/>
                <a:ea typeface="Arial"/>
                <a:cs typeface="Arial"/>
                <a:sym typeface="Arial"/>
              </a:rPr>
              <a:t> </a:t>
            </a:r>
            <a:r>
              <a:rPr spc="-30">
                <a:latin typeface="Arial"/>
                <a:ea typeface="Arial"/>
                <a:cs typeface="Arial"/>
                <a:sym typeface="Arial"/>
              </a:rPr>
              <a:t>and</a:t>
            </a:r>
            <a:r>
              <a:rPr spc="-35">
                <a:latin typeface="Arial"/>
                <a:ea typeface="Arial"/>
                <a:cs typeface="Arial"/>
                <a:sym typeface="Arial"/>
              </a:rPr>
              <a:t> </a:t>
            </a:r>
            <a:r>
              <a:rPr>
                <a:latin typeface="Arial"/>
                <a:ea typeface="Arial"/>
                <a:cs typeface="Arial"/>
                <a:sym typeface="Arial"/>
              </a:rPr>
              <a:t>optimization</a:t>
            </a:r>
            <a:r>
              <a:rPr spc="15">
                <a:latin typeface="Arial"/>
                <a:ea typeface="Arial"/>
                <a:cs typeface="Arial"/>
                <a:sym typeface="Arial"/>
              </a:rPr>
              <a:t> </a:t>
            </a:r>
            <a:r>
              <a:rPr>
                <a:latin typeface="Arial"/>
                <a:ea typeface="Arial"/>
                <a:cs typeface="Arial"/>
                <a:sym typeface="Arial"/>
              </a:rPr>
              <a:t>methods</a:t>
            </a:r>
            <a:r>
              <a:rPr spc="-25">
                <a:latin typeface="Arial"/>
                <a:ea typeface="Arial"/>
                <a:cs typeface="Arial"/>
                <a:sym typeface="Arial"/>
              </a:rPr>
              <a:t> </a:t>
            </a:r>
            <a:r>
              <a:rPr>
                <a:latin typeface="Arial"/>
                <a:ea typeface="Arial"/>
                <a:cs typeface="Arial"/>
                <a:sym typeface="Arial"/>
              </a:rPr>
              <a:t>in</a:t>
            </a:r>
            <a:r>
              <a:rPr spc="-15">
                <a:latin typeface="Arial"/>
                <a:ea typeface="Arial"/>
                <a:cs typeface="Arial"/>
                <a:sym typeface="Arial"/>
              </a:rPr>
              <a:t> </a:t>
            </a:r>
            <a:r>
              <a:rPr>
                <a:latin typeface="Arial"/>
                <a:ea typeface="Arial"/>
                <a:cs typeface="Arial"/>
                <a:sym typeface="Arial"/>
              </a:rPr>
              <a:t>order</a:t>
            </a:r>
            <a:r>
              <a:rPr spc="-30">
                <a:latin typeface="Arial"/>
                <a:ea typeface="Arial"/>
                <a:cs typeface="Arial"/>
                <a:sym typeface="Arial"/>
              </a:rPr>
              <a:t> </a:t>
            </a:r>
            <a:r>
              <a:rPr spc="104">
                <a:latin typeface="Arial"/>
                <a:ea typeface="Arial"/>
                <a:cs typeface="Arial"/>
                <a:sym typeface="Arial"/>
              </a:rPr>
              <a:t>to</a:t>
            </a:r>
            <a:r>
              <a:rPr spc="-30">
                <a:latin typeface="Arial"/>
                <a:ea typeface="Arial"/>
                <a:cs typeface="Arial"/>
                <a:sym typeface="Arial"/>
              </a:rPr>
              <a:t> </a:t>
            </a:r>
            <a:r>
              <a:rPr spc="-50">
                <a:latin typeface="Arial"/>
                <a:ea typeface="Arial"/>
                <a:cs typeface="Arial"/>
                <a:sym typeface="Arial"/>
              </a:rPr>
              <a:t>have</a:t>
            </a:r>
            <a:r>
              <a:rPr spc="-35">
                <a:latin typeface="Arial"/>
                <a:ea typeface="Arial"/>
                <a:cs typeface="Arial"/>
                <a:sym typeface="Arial"/>
              </a:rPr>
              <a:t> </a:t>
            </a:r>
            <a:r>
              <a:rPr spc="50">
                <a:latin typeface="Arial"/>
                <a:ea typeface="Arial"/>
                <a:cs typeface="Arial"/>
                <a:sym typeface="Arial"/>
              </a:rPr>
              <a:t>the</a:t>
            </a:r>
            <a:r>
              <a:rPr spc="-40">
                <a:latin typeface="Arial"/>
                <a:ea typeface="Arial"/>
                <a:cs typeface="Arial"/>
                <a:sym typeface="Arial"/>
              </a:rPr>
              <a:t> </a:t>
            </a:r>
            <a:r>
              <a:rPr spc="-20">
                <a:latin typeface="Arial"/>
                <a:ea typeface="Arial"/>
                <a:cs typeface="Arial"/>
                <a:sym typeface="Arial"/>
              </a:rPr>
              <a:t>best </a:t>
            </a:r>
            <a:r>
              <a:rPr>
                <a:latin typeface="Arial"/>
                <a:ea typeface="Arial"/>
                <a:cs typeface="Arial"/>
                <a:sym typeface="Arial"/>
              </a:rPr>
              <a:t>model</a:t>
            </a:r>
            <a:r>
              <a:rPr spc="-25">
                <a:latin typeface="Arial"/>
                <a:ea typeface="Arial"/>
                <a:cs typeface="Arial"/>
                <a:sym typeface="Arial"/>
              </a:rPr>
              <a:t> </a:t>
            </a:r>
            <a:r>
              <a:rPr spc="-10">
                <a:latin typeface="Arial"/>
                <a:ea typeface="Arial"/>
                <a:cs typeface="Arial"/>
                <a:sym typeface="Arial"/>
              </a:rPr>
              <a:t>performance.</a:t>
            </a:r>
          </a:p>
        </p:txBody>
      </p:sp>
      <p:pic>
        <p:nvPicPr>
          <p:cNvPr id="258" name="object 5" descr="object 5"/>
          <p:cNvPicPr>
            <a:picLocks noChangeAspect="1"/>
          </p:cNvPicPr>
          <p:nvPr/>
        </p:nvPicPr>
        <p:blipFill>
          <a:blip r:embed="rId2">
            <a:extLst/>
          </a:blip>
          <a:stretch>
            <a:fillRect/>
          </a:stretch>
        </p:blipFill>
        <p:spPr>
          <a:xfrm>
            <a:off x="9328404" y="2904744"/>
            <a:ext cx="2468884" cy="1909573"/>
          </a:xfrm>
          <a:prstGeom prst="rect">
            <a:avLst/>
          </a:prstGeom>
          <a:ln w="12700">
            <a:miter lim="400000"/>
          </a:ln>
        </p:spPr>
      </p:pic>
      <p:sp>
        <p:nvSpPr>
          <p:cNvPr id="259" name="object 6"/>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object 2"/>
          <p:cNvSpPr txBox="1"/>
          <p:nvPr>
            <p:ph type="title"/>
          </p:nvPr>
        </p:nvSpPr>
        <p:spPr>
          <a:xfrm>
            <a:off x="474979" y="387806"/>
            <a:ext cx="11242041" cy="721362"/>
          </a:xfrm>
          <a:prstGeom prst="rect">
            <a:avLst/>
          </a:prstGeom>
        </p:spPr>
        <p:txBody>
          <a:bodyPr/>
          <a:lstStyle/>
          <a:p>
            <a:pPr indent="127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a:t>
            </a:r>
          </a:p>
        </p:txBody>
      </p:sp>
      <p:sp>
        <p:nvSpPr>
          <p:cNvPr id="262" name="object 3"/>
          <p:cNvSpPr txBox="1"/>
          <p:nvPr/>
        </p:nvSpPr>
        <p:spPr>
          <a:xfrm>
            <a:off x="11583923" y="6529668"/>
            <a:ext cx="121925"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00"/>
              </a:lnSpc>
              <a:defRPr spc="-25" sz="800">
                <a:solidFill>
                  <a:srgbClr val="131313"/>
                </a:solidFill>
                <a:latin typeface="Arial"/>
                <a:ea typeface="Arial"/>
                <a:cs typeface="Arial"/>
                <a:sym typeface="Arial"/>
              </a:defRPr>
            </a:lvl1pPr>
          </a:lstStyle>
          <a:p>
            <a:pPr/>
            <a:r>
              <a:t>25</a:t>
            </a:r>
          </a:p>
        </p:txBody>
      </p:sp>
      <p:pic>
        <p:nvPicPr>
          <p:cNvPr id="263" name="object 4" descr="object 4"/>
          <p:cNvPicPr>
            <a:picLocks noChangeAspect="1"/>
          </p:cNvPicPr>
          <p:nvPr/>
        </p:nvPicPr>
        <p:blipFill>
          <a:blip r:embed="rId2">
            <a:extLst/>
          </a:blip>
          <a:stretch>
            <a:fillRect/>
          </a:stretch>
        </p:blipFill>
        <p:spPr>
          <a:xfrm>
            <a:off x="1429947" y="2729215"/>
            <a:ext cx="4369519" cy="3034552"/>
          </a:xfrm>
          <a:prstGeom prst="rect">
            <a:avLst/>
          </a:prstGeom>
          <a:ln w="12700">
            <a:miter lim="400000"/>
          </a:ln>
        </p:spPr>
      </p:pic>
      <p:pic>
        <p:nvPicPr>
          <p:cNvPr id="264" name="object 5" descr="object 5"/>
          <p:cNvPicPr>
            <a:picLocks noChangeAspect="1"/>
          </p:cNvPicPr>
          <p:nvPr/>
        </p:nvPicPr>
        <p:blipFill>
          <a:blip r:embed="rId3">
            <a:extLst/>
          </a:blip>
          <a:stretch>
            <a:fillRect/>
          </a:stretch>
        </p:blipFill>
        <p:spPr>
          <a:xfrm>
            <a:off x="9072953" y="1084187"/>
            <a:ext cx="2232496" cy="2489103"/>
          </a:xfrm>
          <a:prstGeom prst="rect">
            <a:avLst/>
          </a:prstGeom>
          <a:ln w="12700">
            <a:miter lim="400000"/>
          </a:ln>
        </p:spPr>
      </p:pic>
      <p:grpSp>
        <p:nvGrpSpPr>
          <p:cNvPr id="268" name="object 6"/>
          <p:cNvGrpSpPr/>
          <p:nvPr/>
        </p:nvGrpSpPr>
        <p:grpSpPr>
          <a:xfrm>
            <a:off x="5934832" y="2324096"/>
            <a:ext cx="5962911" cy="4216816"/>
            <a:chOff x="-1" y="-1"/>
            <a:chExt cx="5962910" cy="4216814"/>
          </a:xfrm>
        </p:grpSpPr>
        <p:pic>
          <p:nvPicPr>
            <p:cNvPr id="265" name="object 7" descr="object 7"/>
            <p:cNvPicPr>
              <a:picLocks noChangeAspect="1"/>
            </p:cNvPicPr>
            <p:nvPr/>
          </p:nvPicPr>
          <p:blipFill>
            <a:blip r:embed="rId4">
              <a:extLst/>
            </a:blip>
            <a:stretch>
              <a:fillRect/>
            </a:stretch>
          </p:blipFill>
          <p:spPr>
            <a:xfrm>
              <a:off x="3122296" y="1634428"/>
              <a:ext cx="2325348" cy="2582386"/>
            </a:xfrm>
            <a:prstGeom prst="rect">
              <a:avLst/>
            </a:prstGeom>
            <a:ln w="12700" cap="flat">
              <a:noFill/>
              <a:miter lim="400000"/>
            </a:ln>
            <a:effectLst/>
          </p:spPr>
        </p:pic>
        <p:sp>
          <p:nvSpPr>
            <p:cNvPr id="266" name="object 8"/>
            <p:cNvSpPr/>
            <p:nvPr/>
          </p:nvSpPr>
          <p:spPr>
            <a:xfrm>
              <a:off x="2819018" y="1426463"/>
              <a:ext cx="3143892" cy="5"/>
            </a:xfrm>
            <a:prstGeom prst="line">
              <a:avLst/>
            </a:prstGeom>
            <a:noFill/>
            <a:ln w="12700" cap="flat">
              <a:solidFill>
                <a:srgbClr val="786F6F"/>
              </a:solidFill>
              <a:prstDash val="solid"/>
              <a:round/>
            </a:ln>
            <a:effectLst/>
          </p:spPr>
          <p:txBody>
            <a:bodyPr wrap="square" lIns="45718" tIns="45718" rIns="45718" bIns="45718" numCol="1" anchor="t">
              <a:noAutofit/>
            </a:bodyPr>
            <a:lstStyle/>
            <a:p>
              <a:pPr/>
            </a:p>
          </p:txBody>
        </p:sp>
        <p:sp>
          <p:nvSpPr>
            <p:cNvPr id="267" name="object 9"/>
            <p:cNvSpPr/>
            <p:nvPr/>
          </p:nvSpPr>
          <p:spPr>
            <a:xfrm>
              <a:off x="-2" y="-1"/>
              <a:ext cx="3122558" cy="29182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507"/>
                  </a:moveTo>
                  <a:lnTo>
                    <a:pt x="21505" y="21406"/>
                  </a:lnTo>
                  <a:lnTo>
                    <a:pt x="21180" y="21064"/>
                  </a:lnTo>
                  <a:lnTo>
                    <a:pt x="21112" y="21288"/>
                  </a:lnTo>
                  <a:lnTo>
                    <a:pt x="159" y="13995"/>
                  </a:lnTo>
                  <a:lnTo>
                    <a:pt x="20423" y="341"/>
                  </a:lnTo>
                  <a:lnTo>
                    <a:pt x="20540" y="540"/>
                  </a:lnTo>
                  <a:lnTo>
                    <a:pt x="20726" y="211"/>
                  </a:lnTo>
                  <a:lnTo>
                    <a:pt x="20845" y="0"/>
                  </a:lnTo>
                  <a:lnTo>
                    <a:pt x="20259" y="62"/>
                  </a:lnTo>
                  <a:lnTo>
                    <a:pt x="20376" y="261"/>
                  </a:lnTo>
                  <a:lnTo>
                    <a:pt x="50" y="13957"/>
                  </a:lnTo>
                  <a:lnTo>
                    <a:pt x="33" y="13951"/>
                  </a:lnTo>
                  <a:lnTo>
                    <a:pt x="26" y="13973"/>
                  </a:lnTo>
                  <a:lnTo>
                    <a:pt x="0" y="13990"/>
                  </a:lnTo>
                  <a:lnTo>
                    <a:pt x="13" y="14014"/>
                  </a:lnTo>
                  <a:lnTo>
                    <a:pt x="5" y="14040"/>
                  </a:lnTo>
                  <a:lnTo>
                    <a:pt x="35" y="14051"/>
                  </a:lnTo>
                  <a:lnTo>
                    <a:pt x="47" y="14070"/>
                  </a:lnTo>
                  <a:lnTo>
                    <a:pt x="62" y="14060"/>
                  </a:lnTo>
                  <a:lnTo>
                    <a:pt x="21085" y="21377"/>
                  </a:lnTo>
                  <a:lnTo>
                    <a:pt x="21017" y="21600"/>
                  </a:lnTo>
                  <a:lnTo>
                    <a:pt x="21600" y="21507"/>
                  </a:lnTo>
                  <a:close/>
                </a:path>
              </a:pathLst>
            </a:custGeom>
            <a:solidFill>
              <a:srgbClr val="786F6F"/>
            </a:solidFill>
            <a:ln w="12700" cap="flat">
              <a:noFill/>
              <a:miter lim="400000"/>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269" name="object 10"/>
          <p:cNvSpPr txBox="1"/>
          <p:nvPr>
            <p:ph type="body" sz="quarter" idx="1"/>
          </p:nvPr>
        </p:nvSpPr>
        <p:spPr>
          <a:xfrm>
            <a:off x="993138" y="1335480"/>
            <a:ext cx="7136766" cy="2085976"/>
          </a:xfrm>
          <a:prstGeom prst="rect">
            <a:avLst/>
          </a:prstGeom>
        </p:spPr>
        <p:txBody>
          <a:bodyPr/>
          <a:lstStyle/>
          <a:p>
            <a:pPr indent="12700">
              <a:spcBef>
                <a:spcPts val="100"/>
              </a:spcBef>
              <a:defRPr spc="-100"/>
            </a:pPr>
            <a:r>
              <a:t>Assessment </a:t>
            </a:r>
            <a:r>
              <a:rPr spc="0"/>
              <a:t>of</a:t>
            </a:r>
            <a:r>
              <a:t> </a:t>
            </a:r>
            <a:r>
              <a:rPr spc="0"/>
              <a:t>performance:</a:t>
            </a:r>
            <a:r>
              <a:t> accuracy </a:t>
            </a:r>
            <a:r>
              <a:rPr spc="0"/>
              <a:t>on</a:t>
            </a:r>
            <a:r>
              <a:t> a provided</a:t>
            </a:r>
          </a:p>
          <a:p>
            <a:pPr indent="12700"/>
            <a:r>
              <a:t>testing</a:t>
            </a:r>
            <a:r>
              <a:rPr spc="-100"/>
              <a:t> </a:t>
            </a:r>
            <a:r>
              <a:t>data</a:t>
            </a:r>
            <a:r>
              <a:rPr spc="-100"/>
              <a:t> set</a:t>
            </a:r>
            <a:endParaRPr spc="-100"/>
          </a:p>
          <a:p>
            <a:pPr>
              <a:defRPr spc="-100"/>
            </a:pPr>
          </a:p>
          <a:p>
            <a:pPr indent="12700"/>
            <a:r>
              <a:t>Presentation</a:t>
            </a:r>
            <a:r>
              <a:rPr spc="-100"/>
              <a:t> Template is also provided</a:t>
            </a:r>
            <a:endParaRPr spc="-100"/>
          </a:p>
          <a:p>
            <a:pPr>
              <a:spcBef>
                <a:spcPts val="1100"/>
              </a:spcBef>
              <a:defRPr spc="-100"/>
            </a:pPr>
          </a:p>
          <a:p>
            <a:pPr marR="5080" indent="6092190">
              <a:defRPr spc="-100"/>
            </a:pPr>
            <a:r>
              <a:t>Right prediction</a:t>
            </a:r>
          </a:p>
        </p:txBody>
      </p:sp>
      <p:sp>
        <p:nvSpPr>
          <p:cNvPr id="270" name="object 11"/>
          <p:cNvSpPr txBox="1"/>
          <p:nvPr/>
        </p:nvSpPr>
        <p:spPr>
          <a:xfrm>
            <a:off x="7112634" y="4404359"/>
            <a:ext cx="10572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Wrong</a:t>
            </a:r>
          </a:p>
          <a:p>
            <a:pPr indent="12700">
              <a:defRPr spc="-10">
                <a:solidFill>
                  <a:srgbClr val="131313"/>
                </a:solidFill>
                <a:latin typeface="Arial"/>
                <a:ea typeface="Arial"/>
                <a:cs typeface="Arial"/>
                <a:sym typeface="Arial"/>
              </a:defRPr>
            </a:pPr>
            <a:r>
              <a:t>prediction</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object 9"/>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73" name="object 2"/>
          <p:cNvSpPr txBox="1"/>
          <p:nvPr/>
        </p:nvSpPr>
        <p:spPr>
          <a:xfrm>
            <a:off x="628813" y="1524471"/>
            <a:ext cx="4535813" cy="49463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tabLst>
                <a:tab pos="177800" algn="l"/>
              </a:tabLst>
              <a:defRPr b="1"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collection </a:t>
            </a:r>
            <a:r>
              <a:rPr b="0"/>
              <a:t>   </a:t>
            </a:r>
          </a:p>
          <a:p>
            <a:pPr lvl="3" marL="1733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data_prep_v3_from_student_pics.ipynb (Create first baseline model. Wit original images.)</a:t>
            </a:r>
          </a:p>
          <a:p>
            <a:pPr>
              <a:spcBef>
                <a:spcPts val="1200"/>
              </a:spcBef>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a:t>
            </a:r>
            <a:r>
              <a:rPr spc="45"/>
              <a:t> </a:t>
            </a:r>
            <a:r>
              <a:rPr spc="0"/>
              <a:t>Model</a:t>
            </a:r>
            <a:r>
              <a:rPr spc="60"/>
              <a:t> </a:t>
            </a:r>
            <a:r>
              <a:rPr spc="0"/>
              <a:t>initialization</a:t>
            </a:r>
            <a:r>
              <a:rPr spc="95"/>
              <a:t> </a:t>
            </a:r>
            <a:r>
              <a:rPr spc="-30"/>
              <a:t>and</a:t>
            </a:r>
            <a:r>
              <a:rPr spc="65"/>
              <a:t> </a:t>
            </a:r>
            <a:r>
              <a:rPr spc="0"/>
              <a:t>structure</a:t>
            </a:r>
          </a:p>
          <a:p>
            <a:pPr>
              <a:tabLst>
                <a:tab pos="177800" algn="l"/>
              </a:tabLst>
              <a:defRPr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z="1600">
                <a:solidFill>
                  <a:srgbClr val="131313"/>
                </a:solidFill>
                <a:latin typeface="Arial"/>
                <a:ea typeface="Arial"/>
                <a:cs typeface="Arial"/>
                <a:sym typeface="Arial"/>
              </a:defRPr>
            </a:pPr>
            <a:r>
              <a:t>baseline_2024_project_template.ipynb</a:t>
            </a:r>
            <a:r>
              <a:rPr spc="50"/>
              <a:t> </a:t>
            </a:r>
            <a:endParaRPr spc="50"/>
          </a:p>
          <a:p>
            <a:pPr marL="186054" indent="-173354">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data_prep_v3_from_zip.ipynb. (Create second baseline model, by swapping out original photos.)</a:t>
            </a:r>
          </a:p>
          <a:p>
            <a:pPr>
              <a:spcBef>
                <a:spcPts val="1200"/>
              </a:spcBef>
              <a:tabLst>
                <a:tab pos="177800" algn="l"/>
              </a:tabLst>
              <a:defRPr spc="5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a:p>
            <a:pPr>
              <a:tabLst>
                <a:tab pos="177800" algn="l"/>
              </a:tabLst>
              <a:defRPr b="1" spc="-10" sz="1600">
                <a:solidFill>
                  <a:srgbClr val="131313"/>
                </a:solidFill>
                <a:latin typeface="Arial"/>
                <a:ea typeface="Arial"/>
                <a:cs typeface="Arial"/>
                <a:sym typeface="Arial"/>
              </a:defRPr>
            </a:pPr>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r>
              <a:t>tuned_2024_project_template.ipynb (Create tuned model with process and algorithm changes.)</a:t>
            </a:r>
            <a:endParaRPr spc="50"/>
          </a:p>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endParaRPr spc="50"/>
          </a:p>
        </p:txBody>
      </p:sp>
      <p:sp>
        <p:nvSpPr>
          <p:cNvPr id="274" name="object 7"/>
          <p:cNvSpPr txBox="1"/>
          <p:nvPr>
            <p:ph type="title"/>
          </p:nvPr>
        </p:nvSpPr>
        <p:spPr>
          <a:xfrm>
            <a:off x="474979" y="387806"/>
            <a:ext cx="11242041" cy="721362"/>
          </a:xfrm>
          <a:prstGeom prst="rect">
            <a:avLst/>
          </a:prstGeom>
        </p:spPr>
        <p:txBody>
          <a:bodyPr/>
          <a:lstStyle/>
          <a:p>
            <a:pPr indent="165100">
              <a:spcBef>
                <a:spcPts val="100"/>
              </a:spcBef>
              <a:defRPr sz="2400"/>
            </a:pPr>
            <a:r>
              <a:t>Final</a:t>
            </a:r>
            <a:r>
              <a:rPr spc="-100"/>
              <a:t> </a:t>
            </a:r>
            <a:r>
              <a:t>Team</a:t>
            </a:r>
            <a:r>
              <a:rPr spc="-100"/>
              <a:t> </a:t>
            </a:r>
            <a:r>
              <a:t>Project:</a:t>
            </a:r>
            <a:r>
              <a:rPr spc="500"/>
              <a:t> </a:t>
            </a:r>
            <a:r>
              <a:t>Scissors,</a:t>
            </a:r>
            <a:r>
              <a:rPr spc="-100"/>
              <a:t> </a:t>
            </a:r>
            <a:r>
              <a:t>Rock</a:t>
            </a:r>
            <a:r>
              <a:rPr spc="-100"/>
              <a:t> </a:t>
            </a:r>
            <a:r>
              <a:t>and</a:t>
            </a:r>
            <a:r>
              <a:rPr spc="-100"/>
              <a:t> </a:t>
            </a:r>
            <a:r>
              <a:t>Paper</a:t>
            </a:r>
            <a:r>
              <a:rPr spc="-100"/>
              <a:t> </a:t>
            </a:r>
            <a:r>
              <a:t>Image</a:t>
            </a:r>
            <a:r>
              <a:rPr spc="-100"/>
              <a:t> </a:t>
            </a:r>
            <a:r>
              <a:t>Recognition or AI-StartUp</a:t>
            </a:r>
          </a:p>
        </p:txBody>
      </p:sp>
      <p:sp>
        <p:nvSpPr>
          <p:cNvPr id="275" name="Github Location: https://github.com/RudyMartin/dsai-2024/blob/main/MVPS/Camp-Rock-Paper-Scissors"/>
          <p:cNvSpPr txBox="1"/>
          <p:nvPr/>
        </p:nvSpPr>
        <p:spPr>
          <a:xfrm>
            <a:off x="575876" y="844527"/>
            <a:ext cx="10602305" cy="35065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R="5080" indent="12700">
              <a:spcBef>
                <a:spcPts val="100"/>
              </a:spcBef>
              <a:defRPr>
                <a:solidFill>
                  <a:srgbClr val="131313"/>
                </a:solidFill>
                <a:latin typeface="Arial"/>
                <a:ea typeface="Arial"/>
                <a:cs typeface="Arial"/>
                <a:sym typeface="Arial"/>
              </a:defRPr>
            </a:pPr>
            <a:r>
              <a:t>Github</a:t>
            </a:r>
            <a:r>
              <a:rPr spc="5"/>
              <a:t> </a:t>
            </a:r>
            <a:r>
              <a:rPr spc="-10"/>
              <a:t>Location: </a:t>
            </a:r>
            <a:r>
              <a:rPr u="sng">
                <a:solidFill>
                  <a:srgbClr val="0000FF"/>
                </a:solidFill>
                <a:uFill>
                  <a:solidFill>
                    <a:srgbClr val="0000FF"/>
                  </a:solidFill>
                </a:uFill>
                <a:hlinkClick r:id="rId2" invalidUrl="" action="" tgtFrame="" tooltip="" history="1" highlightClick="0" endSnd="0"/>
              </a:rPr>
              <a:t>https://github.com/RudyMartin/dsai-2024/blob/main/MVPS/Camp-Rock-Paper-Scissors</a:t>
            </a:r>
          </a:p>
        </p:txBody>
      </p:sp>
      <p:sp>
        <p:nvSpPr>
          <p:cNvPr id="276" name="object 2"/>
          <p:cNvSpPr txBox="1"/>
          <p:nvPr/>
        </p:nvSpPr>
        <p:spPr>
          <a:xfrm>
            <a:off x="6087319" y="1098397"/>
            <a:ext cx="5100547" cy="57985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10" sz="1600">
                <a:solidFill>
                  <a:srgbClr val="131313"/>
                </a:solidFill>
                <a:latin typeface="Arial"/>
                <a:ea typeface="Arial"/>
                <a:cs typeface="Arial"/>
                <a:sym typeface="Arial"/>
              </a:defRPr>
            </a:pPr>
          </a:p>
          <a:p>
            <a:pPr>
              <a:tabLst>
                <a:tab pos="177800" algn="l"/>
              </a:tabLst>
              <a:defRPr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Recommended Project: </a:t>
            </a:r>
            <a:r>
              <a:rPr spc="0"/>
              <a:t>Presentations</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(pick one)</a:t>
            </a:r>
          </a:p>
          <a:p>
            <a:pPr>
              <a:tabLst>
                <a:tab pos="177800" algn="l"/>
              </a:tabLst>
              <a:defRPr b="1" sz="1600">
                <a:solidFill>
                  <a:srgbClr val="131313"/>
                </a:solidFill>
                <a:latin typeface="Arial"/>
                <a:ea typeface="Arial"/>
                <a:cs typeface="Arial"/>
                <a:sym typeface="Arial"/>
              </a:defRPr>
            </a:pPr>
          </a:p>
          <a:p>
            <a:pPr>
              <a:tabLst>
                <a:tab pos="177800" algn="l"/>
              </a:tabLst>
              <a:defRPr b="1" sz="1600">
                <a:solidFill>
                  <a:srgbClr val="131313"/>
                </a:solidFill>
                <a:latin typeface="Arial"/>
                <a:ea typeface="Arial"/>
                <a:cs typeface="Arial"/>
                <a:sym typeface="Arial"/>
              </a:defRPr>
            </a:pPr>
            <a:r>
              <a:t>1) Easy: Your team improves on current code</a:t>
            </a:r>
            <a:endParaRPr spc="-10"/>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3" invalidUrl="" action="" tgtFrame="" tooltip="" history="1" highlightClick="0" endSnd="0"/>
              </a:rPr>
              <a:t>https://github.com/RudyMartin/dsai-2024/blob/main/MVPS/Student-Presentations/NN%20team%20project%20presentation%20template%20for%20students.pptx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r>
              <a:t>2) Harder: Your team will need to provide your own code and research</a:t>
            </a:r>
          </a:p>
          <a:p>
            <a:pPr>
              <a:tabLst>
                <a:tab pos="177800" algn="l"/>
              </a:tabLst>
              <a:defRPr b="1" spc="-10" sz="1600">
                <a:solidFill>
                  <a:srgbClr val="131313"/>
                </a:solidFill>
                <a:latin typeface="Arial"/>
                <a:ea typeface="Arial"/>
                <a:cs typeface="Arial"/>
                <a:sym typeface="Arial"/>
              </a:defRPr>
            </a:pPr>
          </a:p>
          <a:p>
            <a:pPr>
              <a:tabLst>
                <a:tab pos="177800" algn="l"/>
              </a:tabLst>
              <a:defRPr b="1" spc="-10" sz="1600" u="sng">
                <a:solidFill>
                  <a:srgbClr val="0000FF"/>
                </a:solidFill>
                <a:uFill>
                  <a:solidFill>
                    <a:srgbClr val="0000FF"/>
                  </a:solidFill>
                </a:uFill>
                <a:latin typeface="Arial"/>
                <a:ea typeface="Arial"/>
                <a:cs typeface="Arial"/>
                <a:sym typeface="Arial"/>
              </a:defRPr>
            </a:pPr>
            <a:r>
              <a:rPr>
                <a:hlinkClick r:id="rId4" invalidUrl="" action="" tgtFrame="" tooltip="" history="1" highlightClick="0" endSnd="0"/>
              </a:rPr>
              <a:t>https://github.com/RudyMartin/dsai-2024/blob/main/MVPS/Student-Presentations/AI_Startup_Template.pptx</a:t>
            </a:r>
            <a:endParaRPr>
              <a:solidFill>
                <a:srgbClr val="131313"/>
              </a:solidFill>
            </a:endParaRPr>
          </a:p>
          <a:p>
            <a:pPr>
              <a:tabLst>
                <a:tab pos="177800" algn="l"/>
              </a:tabLst>
              <a:defRPr b="1" spc="-10" sz="1600">
                <a:solidFill>
                  <a:srgbClr val="131313"/>
                </a:solidFill>
                <a:latin typeface="Arial"/>
                <a:ea typeface="Arial"/>
                <a:cs typeface="Arial"/>
                <a:sym typeface="Arial"/>
              </a:defRPr>
            </a:pPr>
          </a:p>
          <a:p>
            <a:pPr>
              <a:tabLst>
                <a:tab pos="177800" algn="l"/>
              </a:tabLst>
              <a:defRPr b="1" spc="-10" sz="1600">
                <a:solidFill>
                  <a:srgbClr val="131313"/>
                </a:solidFill>
                <a:latin typeface="Arial"/>
                <a:ea typeface="Arial"/>
                <a:cs typeface="Arial"/>
                <a:sym typeface="Arial"/>
              </a:defRPr>
            </a:pPr>
          </a:p>
          <a:p>
            <a:pPr>
              <a:tabLst>
                <a:tab pos="177800" algn="l"/>
              </a:tabLst>
              <a:defRPr b="1" spc="50" sz="1600">
                <a:solidFill>
                  <a:srgbClr val="131313"/>
                </a:solidFill>
                <a:latin typeface="Arial"/>
                <a:ea typeface="Arial"/>
                <a:cs typeface="Arial"/>
                <a:sym typeface="Arial"/>
              </a:defRPr>
            </a:pPr>
          </a:p>
          <a:p>
            <a:pPr defTabSz="457200">
              <a:defRPr spc="42" sz="1300">
                <a:solidFill>
                  <a:srgbClr val="E6EDF3"/>
                </a:solidFill>
              </a:defRPr>
            </a:pPr>
          </a:p>
        </p:txBody>
      </p:sp>
      <p:sp>
        <p:nvSpPr>
          <p:cNvPr id="277" name="Rectangle"/>
          <p:cNvSpPr/>
          <p:nvPr/>
        </p:nvSpPr>
        <p:spPr>
          <a:xfrm>
            <a:off x="5615492" y="1366956"/>
            <a:ext cx="5892953" cy="4811676"/>
          </a:xfrm>
          <a:prstGeom prst="rect">
            <a:avLst/>
          </a:prstGeom>
          <a:ln w="25400">
            <a:solidFill>
              <a:schemeClr val="accent1"/>
            </a:solidFill>
          </a:ln>
          <a:effectLst>
            <a:outerShdw sx="100000" sy="100000" kx="0" ky="0" algn="b" rotWithShape="0" blurRad="38100" dist="23000" dir="5400000">
              <a:srgbClr val="000000">
                <a:alpha val="35000"/>
              </a:srgbClr>
            </a:outerShdw>
          </a:effectLst>
        </p:spPr>
        <p:txBody>
          <a:bodyPr lIns="45718" tIns="45718" rIns="45718" bIns="45718" anchor="ctr"/>
          <a:lstStyle/>
          <a:p>
            <a:pPr>
              <a:defRPr>
                <a:latin typeface="+mn-lt"/>
                <a:ea typeface="+mn-ea"/>
                <a:cs typeface="+mn-cs"/>
                <a:sym typeface="Helvetica Neue"/>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object 4"/>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0" name="object 2"/>
          <p:cNvSpPr txBox="1"/>
          <p:nvPr>
            <p:ph type="title"/>
          </p:nvPr>
        </p:nvSpPr>
        <p:spPr>
          <a:xfrm>
            <a:off x="852636" y="304806"/>
            <a:ext cx="5595626" cy="574682"/>
          </a:xfrm>
          <a:prstGeom prst="rect">
            <a:avLst/>
          </a:prstGeom>
        </p:spPr>
        <p:txBody>
          <a:bodyPr/>
          <a:lstStyle/>
          <a:p>
            <a:pPr indent="11049" defTabSz="795527">
              <a:defRPr sz="2500">
                <a:latin typeface="+mj-lt"/>
                <a:ea typeface="+mj-ea"/>
                <a:cs typeface="+mj-cs"/>
                <a:sym typeface="Helvetica"/>
              </a:defRPr>
            </a:pPr>
            <a:r>
              <a:t>Platform</a:t>
            </a:r>
            <a:r>
              <a:rPr spc="-100"/>
              <a:t> </a:t>
            </a:r>
            <a:r>
              <a:t>Set-up</a:t>
            </a:r>
            <a:r>
              <a:rPr spc="-100"/>
              <a:t> </a:t>
            </a:r>
            <a:r>
              <a:t>(Google</a:t>
            </a:r>
            <a:r>
              <a:rPr spc="-100"/>
              <a:t> Colab)</a:t>
            </a:r>
          </a:p>
        </p:txBody>
      </p:sp>
      <p:sp>
        <p:nvSpPr>
          <p:cNvPr id="281" name="object 3"/>
          <p:cNvSpPr txBox="1"/>
          <p:nvPr/>
        </p:nvSpPr>
        <p:spPr>
          <a:xfrm>
            <a:off x="886844" y="1032436"/>
            <a:ext cx="11217900" cy="479312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log</a:t>
            </a:r>
            <a:r>
              <a:rPr spc="-100"/>
              <a:t> </a:t>
            </a:r>
            <a:r>
              <a:rPr spc="75"/>
              <a:t>out</a:t>
            </a:r>
            <a:r>
              <a:rPr spc="-85"/>
              <a:t> </a:t>
            </a:r>
            <a:r>
              <a:rPr spc="-20"/>
              <a:t>all</a:t>
            </a:r>
            <a:r>
              <a:rPr spc="-104"/>
              <a:t> </a:t>
            </a:r>
            <a:r>
              <a:rPr spc="90"/>
              <a:t>of</a:t>
            </a:r>
            <a:r>
              <a:rPr spc="-75"/>
              <a:t> </a:t>
            </a:r>
            <a:r>
              <a:t>your</a:t>
            </a:r>
            <a:r>
              <a:rPr spc="-80"/>
              <a:t> </a:t>
            </a:r>
            <a:r>
              <a:t>google</a:t>
            </a:r>
            <a:r>
              <a:rPr spc="-65"/>
              <a:t> </a:t>
            </a:r>
            <a:r>
              <a:rPr spc="-20"/>
              <a:t>accounts</a:t>
            </a:r>
            <a:r>
              <a:rPr spc="-90"/>
              <a:t> </a:t>
            </a:r>
            <a:r>
              <a:t>(google</a:t>
            </a:r>
            <a:r>
              <a:rPr spc="-80"/>
              <a:t> </a:t>
            </a:r>
            <a:r>
              <a:t>drive</a:t>
            </a:r>
            <a:r>
              <a:rPr spc="-75"/>
              <a:t> </a:t>
            </a:r>
            <a:r>
              <a:rPr spc="-100"/>
              <a:t>,</a:t>
            </a:r>
            <a:r>
              <a:rPr spc="-90"/>
              <a:t> </a:t>
            </a:r>
            <a:r>
              <a:rPr spc="-10"/>
              <a:t>gmail,</a:t>
            </a:r>
            <a:r>
              <a:rPr spc="-95"/>
              <a:t> </a:t>
            </a:r>
            <a:r>
              <a:t>etc.)</a:t>
            </a:r>
            <a:r>
              <a:rPr spc="-90"/>
              <a:t> </a:t>
            </a:r>
            <a:r>
              <a:rPr spc="-34"/>
              <a:t>and</a:t>
            </a:r>
            <a:r>
              <a:rPr spc="-85"/>
              <a:t> </a:t>
            </a:r>
            <a:r>
              <a:t>log</a:t>
            </a:r>
            <a:r>
              <a:rPr spc="-90"/>
              <a:t> </a:t>
            </a:r>
            <a:r>
              <a:rPr spc="69"/>
              <a:t>into</a:t>
            </a:r>
            <a:r>
              <a:rPr spc="-104"/>
              <a:t> </a:t>
            </a:r>
            <a:r>
              <a:rPr spc="-20"/>
              <a:t>one</a:t>
            </a:r>
            <a:r>
              <a:rPr spc="-75"/>
              <a:t> </a:t>
            </a:r>
            <a:r>
              <a:rPr spc="-25"/>
              <a:t>personal</a:t>
            </a:r>
            <a:r>
              <a:rPr spc="-80"/>
              <a:t> </a:t>
            </a:r>
            <a:r>
              <a:rPr spc="-10"/>
              <a:t>google</a:t>
            </a:r>
          </a:p>
          <a:p>
            <a:pPr indent="12700">
              <a:defRPr>
                <a:solidFill>
                  <a:srgbClr val="131313"/>
                </a:solidFill>
                <a:latin typeface="Arial"/>
                <a:ea typeface="Arial"/>
                <a:cs typeface="Arial"/>
                <a:sym typeface="Arial"/>
              </a:defRPr>
            </a:pPr>
            <a:r>
              <a:t>account</a:t>
            </a:r>
            <a:r>
              <a:rPr spc="-95"/>
              <a:t> </a:t>
            </a:r>
            <a:r>
              <a:rPr spc="75"/>
              <a:t>for</a:t>
            </a:r>
            <a:r>
              <a:rPr spc="-65"/>
              <a:t> </a:t>
            </a:r>
            <a:r>
              <a:t>this</a:t>
            </a:r>
            <a:r>
              <a:rPr spc="-100"/>
              <a:t> </a:t>
            </a:r>
            <a:r>
              <a:rPr spc="-10"/>
              <a:t>camp</a:t>
            </a:r>
            <a:r>
              <a:rPr spc="-80"/>
              <a:t> </a:t>
            </a:r>
            <a:r>
              <a:t>in</a:t>
            </a:r>
            <a:r>
              <a:rPr spc="-90"/>
              <a:t> </a:t>
            </a:r>
            <a:r>
              <a:t>google</a:t>
            </a:r>
            <a:r>
              <a:rPr spc="-55"/>
              <a:t> </a:t>
            </a:r>
            <a:r>
              <a:t>drive</a:t>
            </a:r>
            <a:r>
              <a:rPr spc="340"/>
              <a:t> </a:t>
            </a:r>
            <a:r>
              <a:rPr spc="-10"/>
              <a:t>(drive.google.com)</a:t>
            </a:r>
          </a:p>
          <a:p>
            <a:pPr>
              <a:defRPr>
                <a:latin typeface="Arial"/>
                <a:ea typeface="Arial"/>
                <a:cs typeface="Arial"/>
                <a:sym typeface="Arial"/>
              </a:defRPr>
            </a:pPr>
          </a:p>
          <a:p>
            <a:pPr marR="1253488" indent="12700">
              <a:defRPr spc="-10">
                <a:solidFill>
                  <a:srgbClr val="131313"/>
                </a:solidFill>
                <a:latin typeface="Arial"/>
                <a:ea typeface="Arial"/>
                <a:cs typeface="Arial"/>
                <a:sym typeface="Arial"/>
              </a:defRPr>
            </a:pPr>
            <a:r>
              <a:t>Go to</a:t>
            </a:r>
          </a:p>
          <a:p>
            <a:pPr marR="1253488" indent="12700">
              <a:defRPr spc="-10" u="sng">
                <a:solidFill>
                  <a:srgbClr val="0000FF"/>
                </a:solidFill>
                <a:uFill>
                  <a:solidFill>
                    <a:srgbClr val="0000FF"/>
                  </a:solidFill>
                </a:uFill>
                <a:latin typeface="Arial"/>
                <a:ea typeface="Arial"/>
                <a:cs typeface="Arial"/>
                <a:sym typeface="Arial"/>
              </a:defRPr>
            </a:pPr>
            <a:r>
              <a:rPr>
                <a:hlinkClick r:id="rId2" invalidUrl="" action="" tgtFrame="" tooltip="" history="1" highlightClick="0" endSnd="0"/>
              </a:rPr>
              <a:t>https://github.com/RudyMartin/dsai-2024/blob/main/Mounting_Drive_and_Cloning_Repository.ipynb</a:t>
            </a:r>
            <a:endParaRPr>
              <a:solidFill>
                <a:srgbClr val="131313"/>
              </a:solidFill>
            </a:endParaRPr>
          </a:p>
          <a:p>
            <a:pPr marR="1253488" indent="12700">
              <a:defRPr spc="-10">
                <a:solidFill>
                  <a:srgbClr val="131313"/>
                </a:solidFill>
                <a:latin typeface="Arial"/>
                <a:ea typeface="Arial"/>
                <a:cs typeface="Arial"/>
                <a:sym typeface="Arial"/>
              </a:defRPr>
            </a:pPr>
            <a:r>
              <a:t>And click on open in Colab Button</a:t>
            </a:r>
          </a:p>
          <a:p>
            <a:pPr>
              <a:defRPr>
                <a:latin typeface="Arial"/>
                <a:ea typeface="Arial"/>
                <a:cs typeface="Arial"/>
                <a:sym typeface="Arial"/>
              </a:defRPr>
            </a:pPr>
          </a:p>
          <a:p>
            <a:pPr indent="12700">
              <a:defRPr spc="-95">
                <a:solidFill>
                  <a:srgbClr val="131313"/>
                </a:solidFill>
                <a:latin typeface="Arial"/>
                <a:ea typeface="Arial"/>
                <a:cs typeface="Arial"/>
                <a:sym typeface="Arial"/>
              </a:defRPr>
            </a:pPr>
            <a:r>
              <a:t>If that does not work, download the notebook and upload </a:t>
            </a:r>
            <a:r>
              <a:rPr spc="135"/>
              <a:t>it</a:t>
            </a:r>
            <a:r>
              <a:rPr spc="-100"/>
              <a:t> </a:t>
            </a:r>
            <a:r>
              <a:rPr spc="0"/>
              <a:t>in</a:t>
            </a:r>
            <a:r>
              <a:rPr spc="-104"/>
              <a:t> </a:t>
            </a:r>
            <a:r>
              <a:rPr spc="0"/>
              <a:t>your</a:t>
            </a:r>
            <a:r>
              <a:rPr spc="-85"/>
              <a:t> </a:t>
            </a:r>
            <a:r>
              <a:rPr spc="0"/>
              <a:t>google</a:t>
            </a:r>
            <a:r>
              <a:rPr spc="-65"/>
              <a:t> </a:t>
            </a:r>
            <a:r>
              <a:rPr spc="-10"/>
              <a:t>drive.</a:t>
            </a:r>
          </a:p>
          <a:p>
            <a:pPr>
              <a:defRPr>
                <a:latin typeface="Arial"/>
                <a:ea typeface="Arial"/>
                <a:cs typeface="Arial"/>
                <a:sym typeface="Arial"/>
              </a:defRPr>
            </a:pPr>
          </a:p>
          <a:p>
            <a:pPr marR="125095" indent="12700">
              <a:defRPr spc="-20">
                <a:solidFill>
                  <a:srgbClr val="131313"/>
                </a:solidFill>
                <a:latin typeface="Arial"/>
                <a:ea typeface="Arial"/>
                <a:cs typeface="Arial"/>
                <a:sym typeface="Arial"/>
              </a:defRPr>
            </a:pPr>
            <a:r>
              <a:t>Select</a:t>
            </a:r>
            <a:r>
              <a:rPr spc="-60"/>
              <a:t> </a:t>
            </a:r>
            <a:r>
              <a:rPr spc="-30"/>
              <a:t>'Mounting_Drive_and_Cloning_Repository.ipynb'</a:t>
            </a:r>
            <a:r>
              <a:rPr spc="-85"/>
              <a:t> </a:t>
            </a:r>
            <a:r>
              <a:rPr spc="0"/>
              <a:t>file</a:t>
            </a:r>
            <a:r>
              <a:rPr spc="-65"/>
              <a:t> </a:t>
            </a:r>
            <a:r>
              <a:rPr spc="0"/>
              <a:t>in</a:t>
            </a:r>
            <a:r>
              <a:rPr spc="-60"/>
              <a:t> </a:t>
            </a:r>
            <a:r>
              <a:rPr spc="0"/>
              <a:t>google</a:t>
            </a:r>
            <a:r>
              <a:t> </a:t>
            </a:r>
            <a:r>
              <a:rPr spc="0"/>
              <a:t>drive</a:t>
            </a:r>
            <a:r>
              <a:rPr spc="-34"/>
              <a:t> and</a:t>
            </a:r>
            <a:r>
              <a:rPr spc="-50"/>
              <a:t> </a:t>
            </a:r>
            <a:r>
              <a:rPr spc="-10"/>
              <a:t>open</a:t>
            </a:r>
            <a:r>
              <a:rPr spc="-45"/>
              <a:t> </a:t>
            </a:r>
            <a:r>
              <a:rPr spc="0"/>
              <a:t>in</a:t>
            </a:r>
            <a:r>
              <a:rPr spc="-60"/>
              <a:t> </a:t>
            </a:r>
            <a:r>
              <a:rPr spc="-10"/>
              <a:t>Colab. </a:t>
            </a:r>
            <a:r>
              <a:rPr spc="-60"/>
              <a:t>Run</a:t>
            </a:r>
            <a:r>
              <a:rPr spc="-80"/>
              <a:t> </a:t>
            </a:r>
            <a:r>
              <a:rPr spc="60"/>
              <a:t>the</a:t>
            </a:r>
            <a:r>
              <a:rPr spc="-60"/>
              <a:t> </a:t>
            </a:r>
            <a:r>
              <a:rPr spc="-40"/>
              <a:t>cells</a:t>
            </a:r>
            <a:r>
              <a:rPr spc="-85"/>
              <a:t> </a:t>
            </a:r>
            <a:r>
              <a:rPr spc="0"/>
              <a:t>in</a:t>
            </a:r>
            <a:r>
              <a:rPr spc="-75"/>
              <a:t> </a:t>
            </a:r>
            <a:r>
              <a:rPr spc="60"/>
              <a:t>the</a:t>
            </a:r>
            <a:r>
              <a:rPr spc="-60"/>
              <a:t> </a:t>
            </a:r>
            <a:r>
              <a:rPr spc="0"/>
              <a:t>notebook,</a:t>
            </a:r>
            <a:r>
              <a:rPr spc="-60"/>
              <a:t> </a:t>
            </a:r>
            <a:r>
              <a:rPr spc="0"/>
              <a:t>following</a:t>
            </a:r>
            <a:r>
              <a:rPr spc="-60"/>
              <a:t> </a:t>
            </a:r>
            <a:r>
              <a:rPr spc="60"/>
              <a:t>the</a:t>
            </a:r>
            <a:r>
              <a:rPr spc="-80"/>
              <a:t> </a:t>
            </a:r>
            <a:r>
              <a:rPr spc="0"/>
              <a:t>directions.</a:t>
            </a:r>
            <a:r>
              <a:rPr spc="-55"/>
              <a:t> </a:t>
            </a:r>
            <a:r>
              <a:rPr spc="-40"/>
              <a:t>This</a:t>
            </a:r>
            <a:r>
              <a:rPr spc="-60"/>
              <a:t> </a:t>
            </a:r>
            <a:r>
              <a:rPr spc="-10"/>
              <a:t>should</a:t>
            </a:r>
            <a:r>
              <a:rPr spc="-60"/>
              <a:t> </a:t>
            </a:r>
            <a:r>
              <a:rPr spc="60"/>
              <a:t>mount</a:t>
            </a:r>
            <a:r>
              <a:rPr spc="-55"/>
              <a:t> </a:t>
            </a:r>
            <a:r>
              <a:rPr spc="0"/>
              <a:t>your</a:t>
            </a:r>
            <a:r>
              <a:rPr spc="-55"/>
              <a:t> </a:t>
            </a:r>
            <a:r>
              <a:rPr spc="-25"/>
              <a:t>Google</a:t>
            </a:r>
            <a:r>
              <a:rPr spc="-50"/>
              <a:t> </a:t>
            </a:r>
            <a:r>
              <a:rPr spc="-10"/>
              <a:t>Drive, </a:t>
            </a:r>
            <a:r>
              <a:rPr spc="-34"/>
              <a:t>and</a:t>
            </a:r>
            <a:r>
              <a:rPr spc="-55"/>
              <a:t> </a:t>
            </a:r>
            <a:r>
              <a:rPr spc="-25"/>
              <a:t>clone</a:t>
            </a:r>
            <a:r>
              <a:rPr spc="-69"/>
              <a:t> </a:t>
            </a:r>
            <a:r>
              <a:rPr spc="60"/>
              <a:t>the</a:t>
            </a:r>
            <a:r>
              <a:rPr spc="-50"/>
              <a:t> </a:t>
            </a:r>
            <a:r>
              <a:rPr spc="0"/>
              <a:t>rest</a:t>
            </a:r>
            <a:r>
              <a:rPr spc="-40"/>
              <a:t> </a:t>
            </a:r>
            <a:r>
              <a:rPr spc="90"/>
              <a:t>of</a:t>
            </a:r>
            <a:r>
              <a:rPr spc="-45"/>
              <a:t> </a:t>
            </a:r>
            <a:r>
              <a:rPr spc="0"/>
              <a:t>this</a:t>
            </a:r>
            <a:r>
              <a:rPr spc="-75"/>
              <a:t> </a:t>
            </a:r>
            <a:r>
              <a:rPr spc="0"/>
              <a:t>repository</a:t>
            </a:r>
            <a:r>
              <a:rPr spc="-40"/>
              <a:t> </a:t>
            </a:r>
            <a:r>
              <a:rPr spc="69"/>
              <a:t>into</a:t>
            </a:r>
            <a:r>
              <a:rPr spc="-75"/>
              <a:t> </a:t>
            </a:r>
            <a:r>
              <a:rPr spc="0"/>
              <a:t>your</a:t>
            </a:r>
            <a:r>
              <a:rPr spc="-45"/>
              <a:t> </a:t>
            </a:r>
            <a:r>
              <a:t>drive,</a:t>
            </a:r>
            <a:r>
              <a:rPr spc="-55"/>
              <a:t> </a:t>
            </a:r>
            <a:r>
              <a:rPr spc="0"/>
              <a:t>making</a:t>
            </a:r>
            <a:r>
              <a:rPr spc="-50"/>
              <a:t> </a:t>
            </a:r>
            <a:r>
              <a:rPr spc="-25"/>
              <a:t>all</a:t>
            </a:r>
            <a:r>
              <a:rPr spc="-69"/>
              <a:t> </a:t>
            </a:r>
            <a:r>
              <a:rPr spc="60"/>
              <a:t>the</a:t>
            </a:r>
            <a:r>
              <a:rPr spc="-69"/>
              <a:t> </a:t>
            </a:r>
            <a:r>
              <a:rPr spc="-10"/>
              <a:t>camp</a:t>
            </a:r>
            <a:r>
              <a:rPr spc="-45"/>
              <a:t> </a:t>
            </a:r>
            <a:r>
              <a:rPr spc="0"/>
              <a:t>materials</a:t>
            </a:r>
            <a:r>
              <a:rPr spc="-65"/>
              <a:t> </a:t>
            </a:r>
            <a:r>
              <a:rPr spc="-10"/>
              <a:t>easily accessible.</a:t>
            </a:r>
          </a:p>
          <a:p>
            <a:pPr>
              <a:defRPr>
                <a:latin typeface="Arial"/>
                <a:ea typeface="Arial"/>
                <a:cs typeface="Arial"/>
                <a:sym typeface="Arial"/>
              </a:defRPr>
            </a:pPr>
          </a:p>
          <a:p>
            <a:pPr marR="432434" indent="12700">
              <a:defRPr spc="-10">
                <a:solidFill>
                  <a:srgbClr val="131313"/>
                </a:solidFill>
                <a:latin typeface="Arial"/>
                <a:ea typeface="Arial"/>
                <a:cs typeface="Arial"/>
                <a:sym typeface="Arial"/>
              </a:defRPr>
            </a:pPr>
            <a:r>
              <a:t>Log</a:t>
            </a:r>
            <a:r>
              <a:rPr spc="-75"/>
              <a:t> </a:t>
            </a:r>
            <a:r>
              <a:rPr spc="0"/>
              <a:t>on</a:t>
            </a:r>
            <a:r>
              <a:rPr spc="-75"/>
              <a:t> </a:t>
            </a:r>
            <a:r>
              <a:rPr spc="125"/>
              <a:t>to</a:t>
            </a:r>
            <a:r>
              <a:rPr spc="-80"/>
              <a:t> </a:t>
            </a:r>
            <a:r>
              <a:rPr spc="0"/>
              <a:t>https://drive.google.com.</a:t>
            </a:r>
            <a:r>
              <a:rPr spc="-45"/>
              <a:t> </a:t>
            </a:r>
            <a:r>
              <a:rPr spc="-90"/>
              <a:t>You</a:t>
            </a:r>
            <a:r>
              <a:rPr spc="-65"/>
              <a:t> </a:t>
            </a:r>
            <a:r>
              <a:t>should</a:t>
            </a:r>
            <a:r>
              <a:rPr spc="-69"/>
              <a:t> </a:t>
            </a:r>
            <a:r>
              <a:rPr spc="-75"/>
              <a:t>see</a:t>
            </a:r>
            <a:r>
              <a:rPr spc="-60"/>
              <a:t> </a:t>
            </a:r>
            <a:r>
              <a:rPr spc="-100"/>
              <a:t>a</a:t>
            </a:r>
            <a:r>
              <a:rPr spc="-75"/>
              <a:t> </a:t>
            </a:r>
            <a:r>
              <a:t>new</a:t>
            </a:r>
            <a:r>
              <a:rPr spc="-69"/>
              <a:t> </a:t>
            </a:r>
            <a:r>
              <a:rPr spc="0"/>
              <a:t>folder</a:t>
            </a:r>
            <a:r>
              <a:rPr spc="-65"/>
              <a:t> </a:t>
            </a:r>
            <a:r>
              <a:rPr spc="-30"/>
              <a:t>called</a:t>
            </a:r>
            <a:r>
              <a:rPr spc="-69"/>
              <a:t> </a:t>
            </a:r>
            <a:r>
              <a:rPr spc="-40"/>
              <a:t>dsai-2024,</a:t>
            </a:r>
            <a:r>
              <a:rPr spc="-45"/>
              <a:t> </a:t>
            </a:r>
            <a:r>
              <a:rPr spc="-34"/>
              <a:t>and</a:t>
            </a:r>
            <a:r>
              <a:rPr spc="-75"/>
              <a:t> </a:t>
            </a:r>
            <a:r>
              <a:t>within </a:t>
            </a:r>
            <a:r>
              <a:rPr spc="95"/>
              <a:t>that</a:t>
            </a:r>
            <a:r>
              <a:rPr spc="-80"/>
              <a:t> </a:t>
            </a:r>
            <a:r>
              <a:rPr spc="0"/>
              <a:t>folder</a:t>
            </a:r>
            <a:r>
              <a:rPr spc="-50"/>
              <a:t> </a:t>
            </a:r>
            <a:r>
              <a:t>should</a:t>
            </a:r>
            <a:r>
              <a:rPr spc="-55"/>
              <a:t> </a:t>
            </a:r>
            <a:r>
              <a:rPr spc="-20"/>
              <a:t>be</a:t>
            </a:r>
            <a:r>
              <a:rPr spc="-50"/>
              <a:t> </a:t>
            </a:r>
            <a:r>
              <a:rPr spc="-100"/>
              <a:t>a</a:t>
            </a:r>
            <a:r>
              <a:rPr spc="-60"/>
              <a:t> </a:t>
            </a:r>
            <a:r>
              <a:rPr spc="-20"/>
              <a:t>copy</a:t>
            </a:r>
            <a:r>
              <a:rPr spc="-60"/>
              <a:t> </a:t>
            </a:r>
            <a:r>
              <a:rPr spc="90"/>
              <a:t>of</a:t>
            </a:r>
            <a:r>
              <a:rPr spc="-55"/>
              <a:t> </a:t>
            </a:r>
            <a:r>
              <a:rPr spc="0"/>
              <a:t>this</a:t>
            </a:r>
            <a:r>
              <a:rPr spc="-69"/>
              <a:t> </a:t>
            </a:r>
            <a:r>
              <a:t>repositor under the “MVPS” folder</a:t>
            </a:r>
          </a:p>
          <a:p>
            <a:pPr>
              <a:defRPr>
                <a:latin typeface="Arial"/>
                <a:ea typeface="Arial"/>
                <a:cs typeface="Arial"/>
                <a:sym typeface="Arial"/>
              </a:defRPr>
            </a:pPr>
          </a:p>
          <a:p>
            <a:pPr indent="12700">
              <a:defRPr spc="-90">
                <a:solidFill>
                  <a:srgbClr val="131313"/>
                </a:solidFill>
                <a:latin typeface="Arial"/>
                <a:ea typeface="Arial"/>
                <a:cs typeface="Arial"/>
                <a:sym typeface="Arial"/>
              </a:defRPr>
            </a:pPr>
            <a:r>
              <a:t>You</a:t>
            </a:r>
            <a:r>
              <a:rPr spc="-65"/>
              <a:t> can</a:t>
            </a:r>
            <a:r>
              <a:rPr spc="-85"/>
              <a:t> </a:t>
            </a:r>
            <a:r>
              <a:rPr spc="-10"/>
              <a:t>open</a:t>
            </a:r>
            <a:r>
              <a:rPr spc="-55"/>
              <a:t> </a:t>
            </a:r>
            <a:r>
              <a:rPr spc="-34"/>
              <a:t>any</a:t>
            </a:r>
            <a:r>
              <a:rPr spc="-75"/>
              <a:t> </a:t>
            </a:r>
            <a:r>
              <a:rPr spc="85"/>
              <a:t>of</a:t>
            </a:r>
            <a:r>
              <a:rPr spc="-60"/>
              <a:t> </a:t>
            </a:r>
            <a:r>
              <a:rPr spc="60"/>
              <a:t>the</a:t>
            </a:r>
            <a:r>
              <a:rPr spc="-80"/>
              <a:t> </a:t>
            </a:r>
            <a:r>
              <a:rPr spc="0"/>
              <a:t>notebooks</a:t>
            </a:r>
            <a:r>
              <a:rPr spc="-60"/>
              <a:t> </a:t>
            </a:r>
            <a:r>
              <a:rPr spc="0"/>
              <a:t>in</a:t>
            </a:r>
            <a:r>
              <a:rPr spc="-75"/>
              <a:t> </a:t>
            </a:r>
            <a:r>
              <a:rPr spc="60"/>
              <a:t>the</a:t>
            </a:r>
            <a:r>
              <a:rPr spc="-85"/>
              <a:t> </a:t>
            </a:r>
            <a:r>
              <a:rPr spc="0"/>
              <a:t>folder</a:t>
            </a:r>
            <a:r>
              <a:rPr spc="-60"/>
              <a:t> </a:t>
            </a:r>
            <a:r>
              <a:rPr spc="0"/>
              <a:t>by</a:t>
            </a:r>
            <a:r>
              <a:rPr spc="-69"/>
              <a:t> </a:t>
            </a:r>
            <a:r>
              <a:rPr spc="0"/>
              <a:t>Right</a:t>
            </a:r>
            <a:r>
              <a:t> </a:t>
            </a:r>
            <a:r>
              <a:rPr spc="-30"/>
              <a:t>Click</a:t>
            </a:r>
            <a:r>
              <a:rPr spc="-50"/>
              <a:t> </a:t>
            </a:r>
            <a:r>
              <a:rPr spc="160"/>
              <a:t>-</a:t>
            </a:r>
            <a:r>
              <a:rPr spc="0"/>
              <a:t>&gt;</a:t>
            </a:r>
            <a:r>
              <a:rPr spc="-65"/>
              <a:t> </a:t>
            </a:r>
            <a:r>
              <a:rPr spc="-20"/>
              <a:t>Open</a:t>
            </a:r>
            <a:r>
              <a:rPr spc="-85"/>
              <a:t> </a:t>
            </a:r>
            <a:r>
              <a:rPr spc="-20"/>
              <a:t>With...</a:t>
            </a:r>
            <a:r>
              <a:rPr spc="-80"/>
              <a:t> </a:t>
            </a:r>
            <a:r>
              <a:rPr spc="160"/>
              <a:t>-</a:t>
            </a:r>
            <a:r>
              <a:rPr spc="0"/>
              <a:t>&gt;</a:t>
            </a:r>
            <a:r>
              <a:rPr spc="-65"/>
              <a:t> </a:t>
            </a:r>
            <a:r>
              <a:rPr spc="-10"/>
              <a:t>Google</a:t>
            </a:r>
          </a:p>
          <a:p>
            <a:pPr indent="12700">
              <a:defRPr spc="-20">
                <a:solidFill>
                  <a:srgbClr val="131313"/>
                </a:solidFill>
                <a:latin typeface="Arial"/>
                <a:ea typeface="Arial"/>
                <a:cs typeface="Arial"/>
                <a:sym typeface="Arial"/>
              </a:defRPr>
            </a:pPr>
            <a:r>
              <a:t>Colabratory.</a:t>
            </a:r>
            <a:r>
              <a:rPr spc="-90"/>
              <a:t> </a:t>
            </a:r>
            <a:r>
              <a:rPr spc="-95"/>
              <a:t>You</a:t>
            </a:r>
            <a:r>
              <a:rPr spc="-85"/>
              <a:t> </a:t>
            </a:r>
            <a:r>
              <a:rPr spc="0"/>
              <a:t>may</a:t>
            </a:r>
            <a:r>
              <a:rPr spc="-90"/>
              <a:t> </a:t>
            </a:r>
            <a:r>
              <a:rPr spc="-25"/>
              <a:t>need</a:t>
            </a:r>
            <a:r>
              <a:rPr spc="-90"/>
              <a:t> </a:t>
            </a:r>
            <a:r>
              <a:rPr spc="125"/>
              <a:t>to</a:t>
            </a:r>
            <a:r>
              <a:rPr spc="-95"/>
              <a:t> </a:t>
            </a:r>
            <a:r>
              <a:rPr spc="-10"/>
              <a:t>click</a:t>
            </a:r>
            <a:r>
              <a:rPr spc="-114"/>
              <a:t> </a:t>
            </a:r>
            <a:r>
              <a:rPr spc="0"/>
              <a:t>"OK"</a:t>
            </a:r>
            <a:r>
              <a:rPr spc="-114"/>
              <a:t> </a:t>
            </a:r>
            <a:r>
              <a:rPr spc="125"/>
              <a:t>to</a:t>
            </a:r>
            <a:r>
              <a:rPr spc="-95"/>
              <a:t> </a:t>
            </a:r>
            <a:r>
              <a:rPr spc="0"/>
              <a:t>connect</a:t>
            </a:r>
            <a:r>
              <a:rPr spc="-100"/>
              <a:t> </a:t>
            </a:r>
            <a:r>
              <a:rPr spc="125"/>
              <a:t>to</a:t>
            </a:r>
            <a:r>
              <a:rPr spc="-90"/>
              <a:t> </a:t>
            </a:r>
            <a:r>
              <a:rPr spc="-45"/>
              <a:t>Colab</a:t>
            </a:r>
            <a:r>
              <a:rPr spc="-100"/>
              <a:t> </a:t>
            </a:r>
            <a:r>
              <a:rPr spc="55"/>
              <a:t>the</a:t>
            </a:r>
            <a:r>
              <a:rPr spc="-90"/>
              <a:t> </a:t>
            </a:r>
            <a:r>
              <a:rPr spc="75"/>
              <a:t>first</a:t>
            </a:r>
            <a:r>
              <a:rPr spc="-90"/>
              <a:t> </a:t>
            </a:r>
            <a:r>
              <a:rPr spc="-10"/>
              <a:t>time.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object 2"/>
          <p:cNvSpPr txBox="1"/>
          <p:nvPr>
            <p:ph type="title"/>
          </p:nvPr>
        </p:nvSpPr>
        <p:spPr>
          <a:xfrm>
            <a:off x="474979" y="387806"/>
            <a:ext cx="11242041" cy="721362"/>
          </a:xfrm>
          <a:prstGeom prst="rect">
            <a:avLst/>
          </a:prstGeom>
        </p:spPr>
        <p:txBody>
          <a:bodyPr/>
          <a:lstStyle/>
          <a:p>
            <a:pPr indent="777875">
              <a:spcBef>
                <a:spcPts val="100"/>
              </a:spcBef>
            </a:pPr>
            <a:r>
              <a:t>Style</a:t>
            </a:r>
            <a:r>
              <a:rPr spc="-200"/>
              <a:t> </a:t>
            </a:r>
            <a:r>
              <a:rPr spc="-100"/>
              <a:t>Transfer</a:t>
            </a:r>
            <a:r>
              <a:rPr spc="-200"/>
              <a:t> </a:t>
            </a:r>
            <a:r>
              <a:t>Example</a:t>
            </a:r>
            <a:r>
              <a:rPr spc="-200"/>
              <a:t> </a:t>
            </a:r>
            <a:r>
              <a:rPr spc="100"/>
              <a:t>(optional)</a:t>
            </a:r>
          </a:p>
        </p:txBody>
      </p:sp>
      <p:pic>
        <p:nvPicPr>
          <p:cNvPr id="284" name="object 3" descr="object 3"/>
          <p:cNvPicPr>
            <a:picLocks noChangeAspect="1"/>
          </p:cNvPicPr>
          <p:nvPr/>
        </p:nvPicPr>
        <p:blipFill>
          <a:blip r:embed="rId2">
            <a:extLst/>
          </a:blip>
          <a:stretch>
            <a:fillRect/>
          </a:stretch>
        </p:blipFill>
        <p:spPr>
          <a:xfrm>
            <a:off x="7629142" y="1374647"/>
            <a:ext cx="2881886" cy="2374391"/>
          </a:xfrm>
          <a:prstGeom prst="rect">
            <a:avLst/>
          </a:prstGeom>
          <a:ln w="12700">
            <a:miter lim="400000"/>
          </a:ln>
        </p:spPr>
      </p:pic>
      <p:pic>
        <p:nvPicPr>
          <p:cNvPr id="285" name="object 4" descr="object 4"/>
          <p:cNvPicPr>
            <a:picLocks noChangeAspect="1"/>
          </p:cNvPicPr>
          <p:nvPr/>
        </p:nvPicPr>
        <p:blipFill>
          <a:blip r:embed="rId3">
            <a:extLst/>
          </a:blip>
          <a:stretch>
            <a:fillRect/>
          </a:stretch>
        </p:blipFill>
        <p:spPr>
          <a:xfrm>
            <a:off x="1816605" y="1505711"/>
            <a:ext cx="3415289" cy="2243328"/>
          </a:xfrm>
          <a:prstGeom prst="rect">
            <a:avLst/>
          </a:prstGeom>
          <a:ln w="12700">
            <a:miter lim="400000"/>
          </a:ln>
        </p:spPr>
      </p:pic>
      <p:pic>
        <p:nvPicPr>
          <p:cNvPr id="286" name="object 5" descr="object 5"/>
          <p:cNvPicPr>
            <a:picLocks noChangeAspect="1"/>
          </p:cNvPicPr>
          <p:nvPr/>
        </p:nvPicPr>
        <p:blipFill>
          <a:blip r:embed="rId4">
            <a:extLst/>
          </a:blip>
          <a:stretch>
            <a:fillRect/>
          </a:stretch>
        </p:blipFill>
        <p:spPr>
          <a:xfrm>
            <a:off x="2538983" y="4241291"/>
            <a:ext cx="2583180" cy="2129033"/>
          </a:xfrm>
          <a:prstGeom prst="rect">
            <a:avLst/>
          </a:prstGeom>
          <a:ln w="12700">
            <a:miter lim="400000"/>
          </a:ln>
        </p:spPr>
      </p:pic>
      <p:sp>
        <p:nvSpPr>
          <p:cNvPr id="287" name="object 6"/>
          <p:cNvSpPr txBox="1"/>
          <p:nvPr/>
        </p:nvSpPr>
        <p:spPr>
          <a:xfrm>
            <a:off x="5783326" y="2547239"/>
            <a:ext cx="16066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88" name="object 10"/>
          <p:cNvSpPr txBox="1"/>
          <p:nvPr>
            <p:ph type="sldNum" sz="quarter" idx="4294967295"/>
          </p:nvPr>
        </p:nvSpPr>
        <p:spPr>
          <a:xfrm>
            <a:off x="11545823" y="6516968"/>
            <a:ext cx="157461" cy="127001"/>
          </a:xfrm>
          <a:prstGeom prst="rect">
            <a:avLst/>
          </a:prstGeom>
          <a:extLst>
            <a:ext uri="{C572A759-6A51-4108-AA02-DFA0A04FC94B}">
              <ma14:wrappingTextBoxFlag xmlns:ma14="http://schemas.microsoft.com/office/mac/drawingml/2011/main" val="1"/>
            </a:ext>
          </a:extLst>
        </p:spPr>
        <p:txBody>
          <a:bodyPr/>
          <a:lstStyle>
            <a:lvl1pPr indent="38100">
              <a:defRPr spc="-25"/>
            </a:lvl1pPr>
          </a:lstStyle>
          <a:p>
            <a:pPr/>
            <a:fld id="{86CB4B4D-7CA3-9044-876B-883B54F8677D}" type="slidenum"/>
          </a:p>
        </p:txBody>
      </p:sp>
      <p:sp>
        <p:nvSpPr>
          <p:cNvPr id="289" name="object 7"/>
          <p:cNvSpPr txBox="1"/>
          <p:nvPr/>
        </p:nvSpPr>
        <p:spPr>
          <a:xfrm>
            <a:off x="1735582" y="4786248"/>
            <a:ext cx="16066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50">
                <a:solidFill>
                  <a:srgbClr val="131313"/>
                </a:solidFill>
                <a:latin typeface="Arial"/>
                <a:ea typeface="Arial"/>
                <a:cs typeface="Arial"/>
                <a:sym typeface="Arial"/>
              </a:defRPr>
            </a:lvl1pPr>
          </a:lstStyle>
          <a:p>
            <a:pPr/>
            <a:r>
              <a:t>=</a:t>
            </a:r>
          </a:p>
        </p:txBody>
      </p:sp>
      <p:sp>
        <p:nvSpPr>
          <p:cNvPr id="290" name="object 8"/>
          <p:cNvSpPr txBox="1"/>
          <p:nvPr/>
        </p:nvSpPr>
        <p:spPr>
          <a:xfrm>
            <a:off x="6789166" y="4736591"/>
            <a:ext cx="421069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34">
                <a:solidFill>
                  <a:srgbClr val="131313"/>
                </a:solidFill>
                <a:latin typeface="Arial"/>
                <a:ea typeface="Arial"/>
                <a:cs typeface="Arial"/>
                <a:sym typeface="Arial"/>
              </a:defRPr>
            </a:pPr>
            <a:r>
              <a:t>Open:</a:t>
            </a:r>
            <a:r>
              <a:rPr spc="-85"/>
              <a:t> </a:t>
            </a:r>
            <a:r>
              <a:rPr spc="-10"/>
              <a:t>style_transfer.ipynb</a:t>
            </a:r>
            <a:r>
              <a:rPr spc="-114"/>
              <a:t> </a:t>
            </a:r>
            <a:r>
              <a:rPr spc="0"/>
              <a:t>in</a:t>
            </a:r>
            <a:r>
              <a:rPr spc="-85"/>
              <a:t> </a:t>
            </a:r>
            <a:r>
              <a:rPr spc="0"/>
              <a:t>google</a:t>
            </a:r>
            <a:r>
              <a:rPr spc="-69"/>
              <a:t> </a:t>
            </a:r>
            <a:r>
              <a:rPr spc="-10"/>
              <a:t>colab</a:t>
            </a:r>
          </a:p>
        </p:txBody>
      </p:sp>
      <p:sp>
        <p:nvSpPr>
          <p:cNvPr id="291" name="object 9"/>
          <p:cNvSpPr txBox="1"/>
          <p:nvPr/>
        </p:nvSpPr>
        <p:spPr>
          <a:xfrm>
            <a:off x="6789166" y="5285232"/>
            <a:ext cx="4530095" cy="10593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lgn="just">
              <a:spcBef>
                <a:spcPts val="100"/>
              </a:spcBef>
              <a:defRPr spc="-10" u="sng">
                <a:solidFill>
                  <a:srgbClr val="0000FF"/>
                </a:solidFill>
                <a:uFill>
                  <a:solidFill>
                    <a:srgbClr val="0000FF"/>
                  </a:solidFill>
                </a:uFill>
                <a:latin typeface="Arial"/>
                <a:ea typeface="Arial"/>
                <a:cs typeface="Arial"/>
                <a:sym typeface="Arial"/>
                <a:hlinkClick r:id="rId5" invalidUrl="" action="" tgtFrame="" tooltip="" history="1" highlightClick="0" endSnd="0"/>
              </a:defRPr>
            </a:lvl1pPr>
          </a:lstStyle>
          <a:p>
            <a:pPr/>
            <a:r>
              <a:rPr>
                <a:hlinkClick r:id="rId5" invalidUrl="" action="" tgtFrame="" tooltip="" history="1" highlightClick="0" endSnd="0"/>
              </a:rPr>
              <a:t>https://github.com/RudyMartin/dsai-2024/blob/main/MVPS/Session-Materials/Intro%20to%20Data%20Science/style_transfer.ipynb</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Engaging Data Science Exercises"/>
          <p:cNvSpPr txBox="1"/>
          <p:nvPr>
            <p:ph type="title"/>
          </p:nvPr>
        </p:nvSpPr>
        <p:spPr>
          <a:xfrm>
            <a:off x="474977" y="387806"/>
            <a:ext cx="11242045" cy="721362"/>
          </a:xfrm>
          <a:prstGeom prst="rect">
            <a:avLst/>
          </a:prstGeom>
        </p:spPr>
        <p:txBody>
          <a:bodyPr/>
          <a:lstStyle/>
          <a:p>
            <a:pPr/>
            <a:r>
              <a:t>Engaging Data Science Exercises</a:t>
            </a:r>
          </a:p>
        </p:txBody>
      </p:sp>
      <p:sp>
        <p:nvSpPr>
          <p:cNvPr id="294" name="Stats Snap: Objective: Introduces students to basic statistical analysis using Python. Description: Students will generate a dataset and calculate its mean, median, and standard deviation, gaining insight into fundamental statistical concepts.…"/>
          <p:cNvSpPr txBox="1"/>
          <p:nvPr/>
        </p:nvSpPr>
        <p:spPr>
          <a:xfrm>
            <a:off x="361734" y="1468070"/>
            <a:ext cx="5342853" cy="39218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Stats Snap: </a:t>
            </a:r>
            <a:r>
              <a:rPr b="0"/>
              <a:t>Objective: Introduces students to basic statistical analysis using Python. Description: Students will generate a dataset and calculate its mean, median, and standard deviation, gaining insight into fundamental statistical concepts.</a:t>
            </a:r>
          </a:p>
          <a:p>
            <a:pPr defTabSz="457200">
              <a:defRPr b="1" sz="1400">
                <a:latin typeface="Arial"/>
                <a:ea typeface="Arial"/>
                <a:cs typeface="Arial"/>
                <a:sym typeface="Arial"/>
              </a:defRPr>
            </a:pPr>
          </a:p>
          <a:p>
            <a:pPr marL="457200" indent="-317500" defTabSz="457200">
              <a:buClr>
                <a:srgbClr val="616161"/>
              </a:buClr>
              <a:buSzPct val="100000"/>
              <a:buFont typeface="Times Roman"/>
              <a:buChar char="•"/>
              <a:defRPr b="1" sz="1400">
                <a:solidFill>
                  <a:srgbClr val="616161"/>
                </a:solidFill>
              </a:defRPr>
            </a:pPr>
            <a:r>
              <a:t>TempTrack:</a:t>
            </a:r>
            <a:r>
              <a:rPr b="0"/>
              <a:t> Objective: Teaches students how to visualize data by plotting a line graph. Description: This exercise helps students understand how to use Matplotlib for plotting daily temperatures over a week, showcasing the power of visual data representation.</a:t>
            </a:r>
          </a:p>
          <a:p>
            <a:pPr defTabSz="457200">
              <a:defRPr sz="1400">
                <a:solidFill>
                  <a:srgbClr val="616161"/>
                </a:solidFill>
              </a:defRPr>
            </a:pPr>
          </a:p>
          <a:p>
            <a:pPr marL="457200" indent="-317500" defTabSz="457200">
              <a:buClr>
                <a:srgbClr val="616161"/>
              </a:buClr>
              <a:buSzPct val="100000"/>
              <a:buFont typeface="Times Roman"/>
              <a:buChar char="•"/>
              <a:defRPr b="1" sz="1400">
                <a:solidFill>
                  <a:srgbClr val="616161"/>
                </a:solidFill>
              </a:defRPr>
            </a:pPr>
            <a:r>
              <a:t>Score Predictor: </a:t>
            </a:r>
            <a:r>
              <a:rPr b="0"/>
              <a:t>Objective: Introduces students to simple linear regression as a tool for predicting outcomes based on input variables. Description: Students will use hours studied to predict exam scores, learning the basics of linear regression modeling and data correlation.</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295" name="Photo by Christina @ wocintechchat.com on Unsplash"/>
          <p:cNvSpPr txBox="1"/>
          <p:nvPr/>
        </p:nvSpPr>
        <p:spPr>
          <a:xfrm>
            <a:off x="6306644" y="1140768"/>
            <a:ext cx="5410378" cy="4456300"/>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Christina @ wocintechchat.com on Unsplash</a:t>
            </a:r>
          </a:p>
        </p:txBody>
      </p:sp>
      <p:pic>
        <p:nvPicPr>
          <p:cNvPr id="296" name="AGV_vUdNWtYveFCQx38HuHxYLyDhgQmByOVWdrSRfPRExVxCK_KzFQpeKDJrzLovtKVv8wYHEsLkZXun0QMiDj3CUqRIn7gnoUdWUu7CTLreCHmYU2l62OjjpVTYV2OwgR0Dxtuu_dhIer8Q3gaxdHtuAfqqJAf4M6hE=s2048.png" descr="AGV_vUdNWtYveFCQx38HuHxYLyDhgQmByOVWdrSRfPRExVxCK_KzFQpeKDJrzLovtKVv8wYHEsLkZXun0QMiDj3CUqRIn7gnoUdWUu7CTLreCHmYU2l62OjjpVTYV2OwgR0Dxtuu_dhIer8Q3gaxdHtuAfqqJAf4M6hE=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Introduction to ‘Data Detective: The Mystery Object Guessing Game’"/>
          <p:cNvSpPr txBox="1"/>
          <p:nvPr>
            <p:ph type="title"/>
          </p:nvPr>
        </p:nvSpPr>
        <p:spPr>
          <a:xfrm>
            <a:off x="474977" y="387806"/>
            <a:ext cx="11242045" cy="721362"/>
          </a:xfrm>
          <a:prstGeom prst="rect">
            <a:avLst/>
          </a:prstGeom>
        </p:spPr>
        <p:txBody>
          <a:bodyPr/>
          <a:lstStyle>
            <a:lvl1pPr defTabSz="612648">
              <a:defRPr sz="2800"/>
            </a:lvl1pPr>
          </a:lstStyle>
          <a:p>
            <a:pPr/>
            <a:r>
              <a:t>Introduction to ‘Data Detective: The Mystery Object Guessing Game’</a:t>
            </a:r>
          </a:p>
        </p:txBody>
      </p:sp>
      <p:sp>
        <p:nvSpPr>
          <p:cNvPr id="299" name="Welcome to 'Data Detective': A fun and interactive guessing game where you play the role of a detective trying to uncover the secret identity of a mysterious object.…"/>
          <p:cNvSpPr txBox="1"/>
          <p:nvPr/>
        </p:nvSpPr>
        <p:spPr>
          <a:xfrm>
            <a:off x="361734" y="1468070"/>
            <a:ext cx="5342853" cy="415045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317500" defTabSz="457200">
              <a:buClr>
                <a:srgbClr val="616161"/>
              </a:buClr>
              <a:buSzPct val="100000"/>
              <a:buFont typeface="Times Roman"/>
              <a:buChar char="•"/>
              <a:defRPr b="1" sz="1400">
                <a:solidFill>
                  <a:srgbClr val="616161"/>
                </a:solidFill>
              </a:defRPr>
            </a:pPr>
            <a:r>
              <a:t>Welcome to 'Data Detective': </a:t>
            </a:r>
            <a:r>
              <a:rPr b="0"/>
              <a:t>A fun and interactive guessing game where you play the role of a detective trying to uncover the secret identity of a mysterious object.</a:t>
            </a:r>
          </a:p>
          <a:p>
            <a:pPr marL="457200" indent="-317500" defTabSz="457200">
              <a:buClr>
                <a:srgbClr val="616161"/>
              </a:buClr>
              <a:buSzPct val="100000"/>
              <a:buFont typeface="Times Roman"/>
              <a:buChar char="•"/>
              <a:defRPr b="1" sz="1400">
                <a:solidFill>
                  <a:srgbClr val="616161"/>
                </a:solidFill>
              </a:defRPr>
            </a:pPr>
            <a:r>
              <a:t>Objective:</a:t>
            </a:r>
            <a:r>
              <a:rPr b="0"/>
              <a:t> Guess a secret object chosen randomly from a list. You have a limited number of guesses to figure out what the object is.</a:t>
            </a:r>
          </a:p>
          <a:p>
            <a:pPr marL="457200" indent="-317500" defTabSz="457200">
              <a:buClr>
                <a:srgbClr val="616161"/>
              </a:buClr>
              <a:buSzPct val="100000"/>
              <a:buFont typeface="Times Roman"/>
              <a:buChar char="•"/>
              <a:defRPr b="1" sz="1400">
                <a:solidFill>
                  <a:srgbClr val="616161"/>
                </a:solidFill>
              </a:defRPr>
            </a:pPr>
            <a:r>
              <a:t>Gameplay:</a:t>
            </a:r>
            <a:r>
              <a:rPr b="0"/>
              <a:t> Input guesses through an interactive interface and receive feedback. Keep guessing until correct or out of attempts.</a:t>
            </a:r>
          </a:p>
          <a:p>
            <a:pPr marL="457200" indent="-317500" defTabSz="457200">
              <a:buClr>
                <a:srgbClr val="616161"/>
              </a:buClr>
              <a:buSzPct val="100000"/>
              <a:buFont typeface="Times Roman"/>
              <a:buChar char="•"/>
              <a:defRPr b="1" sz="1400">
                <a:solidFill>
                  <a:srgbClr val="616161"/>
                </a:solidFill>
              </a:defRPr>
            </a:pPr>
            <a:r>
              <a:t>Data Science Twist: </a:t>
            </a:r>
            <a:r>
              <a:rPr b="0"/>
              <a:t>Analyze guess statistics and calculate probabilities to see how likely each object was to be guessed.</a:t>
            </a:r>
          </a:p>
          <a:p>
            <a:pPr marL="457200" indent="-317500" defTabSz="457200">
              <a:buClr>
                <a:srgbClr val="616161"/>
              </a:buClr>
              <a:buSzPct val="100000"/>
              <a:buFont typeface="Times Roman"/>
              <a:buChar char="•"/>
              <a:defRPr b="1" sz="1400">
                <a:solidFill>
                  <a:srgbClr val="616161"/>
                </a:solidFill>
              </a:defRPr>
            </a:pPr>
            <a:r>
              <a:t>Learning Outcomes:</a:t>
            </a:r>
            <a:r>
              <a:rPr b="0"/>
              <a:t> Develop critical thinking, understand basic data handling and probability, and engage with interactive learning.</a:t>
            </a:r>
          </a:p>
          <a:p>
            <a:pPr marL="457200" indent="-317500" defTabSz="457200">
              <a:buClr>
                <a:srgbClr val="616161"/>
              </a:buClr>
              <a:buSzPct val="100000"/>
              <a:buFont typeface="Times Roman"/>
              <a:buChar char="•"/>
              <a:defRPr b="1" sz="1400">
                <a:solidFill>
                  <a:srgbClr val="616161"/>
                </a:solidFill>
              </a:defRPr>
            </a:pPr>
            <a:r>
              <a:t>Why Play?: </a:t>
            </a:r>
            <a:r>
              <a:rPr b="0"/>
              <a:t>Learn to think like a data scientist, gain practical experience with statistical concepts, and sharpen analytical thinking skills in a fun environment.</a:t>
            </a:r>
            <a:endParaRPr>
              <a:latin typeface="Arial"/>
              <a:ea typeface="Arial"/>
              <a:cs typeface="Arial"/>
              <a:sym typeface="Arial"/>
            </a:endParaRPr>
          </a:p>
          <a:p>
            <a:pPr defTabSz="457200">
              <a:defRPr b="1" sz="1200">
                <a:latin typeface="Arial"/>
                <a:ea typeface="Arial"/>
                <a:cs typeface="Arial"/>
                <a:sym typeface="Arial"/>
              </a:defRPr>
            </a:pPr>
            <a:r>
              <a:t> </a:t>
            </a:r>
          </a:p>
        </p:txBody>
      </p:sp>
      <p:sp>
        <p:nvSpPr>
          <p:cNvPr id="300" name="Photo by stem.T4L on Unsplash"/>
          <p:cNvSpPr txBox="1"/>
          <p:nvPr/>
        </p:nvSpPr>
        <p:spPr>
          <a:xfrm>
            <a:off x="6306644" y="1140768"/>
            <a:ext cx="5410378" cy="4456300"/>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gn="r">
              <a:defRPr sz="3600">
                <a:solidFill>
                  <a:srgbClr val="D61E28"/>
                </a:solidFill>
                <a:latin typeface="Liberation Sans Narrow"/>
                <a:ea typeface="Liberation Sans Narrow"/>
                <a:cs typeface="Liberation Sans Narrow"/>
                <a:sym typeface="Liberation Sans Narrow"/>
              </a:defRPr>
            </a:pPr>
            <a:r>
              <a:t> </a:t>
            </a:r>
            <a:r>
              <a:rPr i="1" sz="1500">
                <a:solidFill>
                  <a:srgbClr val="535353"/>
                </a:solidFill>
              </a:rPr>
              <a:t>Photo by stem.T4L on Unsplash</a:t>
            </a:r>
          </a:p>
        </p:txBody>
      </p:sp>
      <p:pic>
        <p:nvPicPr>
          <p:cNvPr id="301" name="AGV_vUer-dLdShtVsxN4HwV8vHSOuXZPtCSmHO1_JOc3v3Q_DNl3TkWmde45RTm40QcckV7mrBYTvRQxnLg6-0323fI-yQuWsaI0LKq5S3hE6VTZJ-wOuHcT93iOrXjClgkQglDxHXNuvUpGFW0XwnLjHPbDzKXfU87r=s2048.png" descr="AGV_vUer-dLdShtVsxN4HwV8vHSOuXZPtCSmHO1_JOc3v3Q_DNl3TkWmde45RTm40QcckV7mrBYTvRQxnLg6-0323fI-yQuWsaI0LKq5S3hE6VTZJ-wOuHcT93iOrXjClgkQglDxHXNuvUpGFW0XwnLjHPbDzKXfU87r=s2048.png"/>
          <p:cNvPicPr>
            <a:picLocks noChangeAspect="1"/>
          </p:cNvPicPr>
          <p:nvPr/>
        </p:nvPicPr>
        <p:blipFill>
          <a:blip r:embed="rId2">
            <a:extLst/>
          </a:blip>
          <a:stretch>
            <a:fillRect/>
          </a:stretch>
        </p:blipFill>
        <p:spPr>
          <a:xfrm>
            <a:off x="6306646" y="1140770"/>
            <a:ext cx="5410247" cy="304577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object 18"/>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5" name="object 2"/>
          <p:cNvSpPr txBox="1"/>
          <p:nvPr>
            <p:ph type="title"/>
          </p:nvPr>
        </p:nvSpPr>
        <p:spPr>
          <a:xfrm>
            <a:off x="474979" y="387806"/>
            <a:ext cx="11242041" cy="721362"/>
          </a:xfrm>
          <a:prstGeom prst="rect">
            <a:avLst/>
          </a:prstGeom>
        </p:spPr>
        <p:txBody>
          <a:bodyPr/>
          <a:lstStyle/>
          <a:p>
            <a:pPr indent="93980">
              <a:spcBef>
                <a:spcPts val="100"/>
              </a:spcBef>
              <a:defRPr spc="-200"/>
            </a:pPr>
            <a:r>
              <a:t>1-</a:t>
            </a:r>
            <a:r>
              <a:rPr spc="0"/>
              <a:t>week</a:t>
            </a:r>
            <a:r>
              <a:t> </a:t>
            </a:r>
            <a:r>
              <a:rPr spc="0"/>
              <a:t>journey</a:t>
            </a:r>
          </a:p>
        </p:txBody>
      </p:sp>
      <p:sp>
        <p:nvSpPr>
          <p:cNvPr id="96" name="object 3"/>
          <p:cNvSpPr txBox="1"/>
          <p:nvPr/>
        </p:nvSpPr>
        <p:spPr>
          <a:xfrm>
            <a:off x="1129994" y="1430652"/>
            <a:ext cx="38418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25" sz="1600">
                <a:solidFill>
                  <a:srgbClr val="131313"/>
                </a:solidFill>
                <a:latin typeface="Arial"/>
                <a:ea typeface="Arial"/>
                <a:cs typeface="Arial"/>
                <a:sym typeface="Arial"/>
              </a:defRPr>
            </a:lvl1pPr>
          </a:lstStyle>
          <a:p>
            <a:pPr/>
            <a:r>
              <a:t>Day</a:t>
            </a:r>
          </a:p>
        </p:txBody>
      </p:sp>
      <p:sp>
        <p:nvSpPr>
          <p:cNvPr id="97" name="object 4"/>
          <p:cNvSpPr txBox="1"/>
          <p:nvPr/>
        </p:nvSpPr>
        <p:spPr>
          <a:xfrm>
            <a:off x="2810379" y="1430807"/>
            <a:ext cx="3631572" cy="7934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r>
              <a:t>Morning</a:t>
            </a: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Data</a:t>
            </a:r>
            <a:r>
              <a:rPr spc="-100"/>
              <a:t> </a:t>
            </a:r>
            <a:r>
              <a:rPr spc="-30"/>
              <a:t>Science/</a:t>
            </a:r>
            <a:r>
              <a:rPr spc="-10"/>
              <a:t>Set-</a:t>
            </a:r>
            <a:r>
              <a:rPr spc="0"/>
              <a:t>up</a:t>
            </a:r>
            <a:r>
              <a:rPr spc="-30"/>
              <a:t> </a:t>
            </a:r>
            <a:r>
              <a:rPr spc="-25"/>
              <a:t>in </a:t>
            </a:r>
            <a:r>
              <a:rPr spc="-20"/>
              <a:t>Google</a:t>
            </a:r>
            <a:r>
              <a:rPr spc="-80"/>
              <a:t> </a:t>
            </a:r>
            <a:r>
              <a:rPr spc="-10"/>
              <a:t>Colab</a:t>
            </a:r>
          </a:p>
        </p:txBody>
      </p:sp>
      <p:sp>
        <p:nvSpPr>
          <p:cNvPr id="98" name="object 5"/>
          <p:cNvSpPr txBox="1"/>
          <p:nvPr/>
        </p:nvSpPr>
        <p:spPr>
          <a:xfrm>
            <a:off x="6717030" y="1430652"/>
            <a:ext cx="100013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b="1" spc="-10" sz="1600">
                <a:solidFill>
                  <a:srgbClr val="131313"/>
                </a:solidFill>
                <a:latin typeface="Arial"/>
                <a:ea typeface="Arial"/>
                <a:cs typeface="Arial"/>
                <a:sym typeface="Arial"/>
              </a:defRPr>
            </a:lvl1pPr>
          </a:lstStyle>
          <a:p>
            <a:pPr/>
            <a:r>
              <a:t>Afternoon</a:t>
            </a:r>
          </a:p>
        </p:txBody>
      </p:sp>
      <p:sp>
        <p:nvSpPr>
          <p:cNvPr id="99" name="object 6"/>
          <p:cNvSpPr txBox="1"/>
          <p:nvPr/>
        </p:nvSpPr>
        <p:spPr>
          <a:xfrm>
            <a:off x="1129993" y="2045205"/>
            <a:ext cx="753116"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Monday</a:t>
            </a:r>
          </a:p>
        </p:txBody>
      </p:sp>
      <p:sp>
        <p:nvSpPr>
          <p:cNvPr id="100" name="object 7"/>
          <p:cNvSpPr txBox="1"/>
          <p:nvPr/>
        </p:nvSpPr>
        <p:spPr>
          <a:xfrm>
            <a:off x="6704155" y="1816861"/>
            <a:ext cx="1967866"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z="1600">
                <a:solidFill>
                  <a:srgbClr val="131313"/>
                </a:solidFill>
                <a:latin typeface="Arial"/>
                <a:ea typeface="Arial"/>
                <a:cs typeface="Arial"/>
                <a:sym typeface="Arial"/>
              </a:defRPr>
            </a:lvl1pPr>
          </a:lstStyle>
          <a:p>
            <a:pPr/>
            <a:r>
              <a:t>Python</a:t>
            </a:r>
          </a:p>
        </p:txBody>
      </p:sp>
      <p:sp>
        <p:nvSpPr>
          <p:cNvPr id="101" name="object 8"/>
          <p:cNvSpPr txBox="1"/>
          <p:nvPr/>
        </p:nvSpPr>
        <p:spPr>
          <a:xfrm>
            <a:off x="1129993" y="2784344"/>
            <a:ext cx="763911"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45" sz="1600">
                <a:solidFill>
                  <a:srgbClr val="131313"/>
                </a:solidFill>
                <a:latin typeface="Arial"/>
                <a:ea typeface="Arial"/>
                <a:cs typeface="Arial"/>
                <a:sym typeface="Arial"/>
              </a:defRPr>
            </a:lvl1pPr>
          </a:lstStyle>
          <a:p>
            <a:pPr/>
            <a:r>
              <a:t>Tuesday</a:t>
            </a:r>
          </a:p>
        </p:txBody>
      </p:sp>
      <p:sp>
        <p:nvSpPr>
          <p:cNvPr id="102" name="object 9"/>
          <p:cNvSpPr txBox="1"/>
          <p:nvPr/>
        </p:nvSpPr>
        <p:spPr>
          <a:xfrm>
            <a:off x="6717030" y="2662427"/>
            <a:ext cx="4076068" cy="450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700">
              <a:defRPr spc="-35" sz="1600">
                <a:solidFill>
                  <a:srgbClr val="131313"/>
                </a:solidFill>
                <a:latin typeface="Arial"/>
                <a:ea typeface="Arial"/>
                <a:cs typeface="Arial"/>
                <a:sym typeface="Arial"/>
              </a:defRPr>
            </a:lvl1pPr>
          </a:lstStyle>
          <a:p>
            <a:pPr/>
            <a:r>
              <a:t>Advanced Modeling I (Linear Models, Neural Networks) </a:t>
            </a:r>
          </a:p>
        </p:txBody>
      </p:sp>
      <p:sp>
        <p:nvSpPr>
          <p:cNvPr id="103" name="object 10"/>
          <p:cNvSpPr txBox="1"/>
          <p:nvPr/>
        </p:nvSpPr>
        <p:spPr>
          <a:xfrm>
            <a:off x="1129994" y="3399154"/>
            <a:ext cx="1062357"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30" sz="1600">
                <a:solidFill>
                  <a:srgbClr val="131313"/>
                </a:solidFill>
                <a:latin typeface="Arial"/>
                <a:ea typeface="Arial"/>
                <a:cs typeface="Arial"/>
                <a:sym typeface="Arial"/>
              </a:defRPr>
            </a:lvl1pPr>
          </a:lstStyle>
          <a:p>
            <a:pPr/>
            <a:r>
              <a:t>Wednesday</a:t>
            </a:r>
          </a:p>
        </p:txBody>
      </p:sp>
      <p:sp>
        <p:nvSpPr>
          <p:cNvPr id="104" name="object 11"/>
          <p:cNvSpPr txBox="1"/>
          <p:nvPr/>
        </p:nvSpPr>
        <p:spPr>
          <a:xfrm>
            <a:off x="2813871" y="3326712"/>
            <a:ext cx="3624588" cy="12633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55" sz="1600">
                <a:solidFill>
                  <a:srgbClr val="131313"/>
                </a:solidFill>
                <a:latin typeface="Arial"/>
                <a:ea typeface="Arial"/>
                <a:cs typeface="Arial"/>
                <a:sym typeface="Arial"/>
              </a:defRPr>
            </a:pPr>
            <a:r>
              <a:t>Advanced Modeling II (Convolutional Neural Networks, Tree-based Models)</a:t>
            </a:r>
          </a:p>
          <a:p>
            <a:pPr marR="781050" indent="12700">
              <a:spcBef>
                <a:spcPts val="1000"/>
              </a:spcBef>
              <a:defRPr spc="-10" sz="1600">
                <a:solidFill>
                  <a:srgbClr val="131313"/>
                </a:solidFill>
                <a:latin typeface="Arial"/>
                <a:ea typeface="Arial"/>
                <a:cs typeface="Arial"/>
                <a:sym typeface="Arial"/>
              </a:defRPr>
            </a:pPr>
            <a:r>
              <a:t>Project:</a:t>
            </a:r>
            <a:r>
              <a:rPr spc="50"/>
              <a:t> </a:t>
            </a:r>
            <a:r>
              <a:rPr spc="0"/>
              <a:t>model</a:t>
            </a:r>
            <a:r>
              <a:rPr spc="60"/>
              <a:t> </a:t>
            </a:r>
            <a:r>
              <a:rPr spc="0"/>
              <a:t>initialization</a:t>
            </a:r>
            <a:r>
              <a:rPr spc="104"/>
              <a:t> </a:t>
            </a:r>
            <a:r>
              <a:rPr spc="-25"/>
              <a:t>and </a:t>
            </a:r>
            <a:r>
              <a:rPr spc="0"/>
              <a:t>structure</a:t>
            </a:r>
            <a:r>
              <a:rPr spc="175"/>
              <a:t> </a:t>
            </a:r>
            <a:r>
              <a:t>design</a:t>
            </a:r>
          </a:p>
        </p:txBody>
      </p:sp>
      <p:sp>
        <p:nvSpPr>
          <p:cNvPr id="105" name="object 12"/>
          <p:cNvSpPr txBox="1"/>
          <p:nvPr/>
        </p:nvSpPr>
        <p:spPr>
          <a:xfrm>
            <a:off x="6717030" y="3399154"/>
            <a:ext cx="3339468"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40"/>
              <a:t> </a:t>
            </a:r>
            <a:r>
              <a:rPr spc="0"/>
              <a:t>introduction</a:t>
            </a:r>
            <a:r>
              <a:rPr spc="95"/>
              <a:t> </a:t>
            </a:r>
            <a:r>
              <a:rPr spc="-30"/>
              <a:t>and</a:t>
            </a:r>
            <a:r>
              <a:rPr spc="55"/>
              <a:t> </a:t>
            </a:r>
            <a:r>
              <a:rPr spc="0"/>
              <a:t>data</a:t>
            </a:r>
            <a:r>
              <a:rPr spc="20"/>
              <a:t> </a:t>
            </a:r>
            <a:r>
              <a:t>collect</a:t>
            </a:r>
          </a:p>
        </p:txBody>
      </p:sp>
      <p:sp>
        <p:nvSpPr>
          <p:cNvPr id="106" name="object 13"/>
          <p:cNvSpPr txBox="1"/>
          <p:nvPr/>
        </p:nvSpPr>
        <p:spPr>
          <a:xfrm>
            <a:off x="1129994" y="4013579"/>
            <a:ext cx="85344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20" sz="1600">
                <a:solidFill>
                  <a:srgbClr val="131313"/>
                </a:solidFill>
                <a:latin typeface="Arial"/>
                <a:ea typeface="Arial"/>
                <a:cs typeface="Arial"/>
                <a:sym typeface="Arial"/>
              </a:defRPr>
            </a:lvl1pPr>
          </a:lstStyle>
          <a:p>
            <a:pPr/>
            <a:r>
              <a:t>Thursday</a:t>
            </a:r>
          </a:p>
        </p:txBody>
      </p:sp>
      <p:sp>
        <p:nvSpPr>
          <p:cNvPr id="107" name="object 14"/>
          <p:cNvSpPr txBox="1"/>
          <p:nvPr/>
        </p:nvSpPr>
        <p:spPr>
          <a:xfrm>
            <a:off x="6717030" y="4013579"/>
            <a:ext cx="451803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 </a:t>
            </a:r>
            <a:r>
              <a:rPr spc="0"/>
              <a:t>Model</a:t>
            </a:r>
            <a:r>
              <a:rPr spc="5"/>
              <a:t> </a:t>
            </a:r>
            <a:r>
              <a:rPr spc="0"/>
              <a:t>parameter</a:t>
            </a:r>
            <a:r>
              <a:rPr spc="-5"/>
              <a:t> </a:t>
            </a:r>
            <a:r>
              <a:rPr spc="0"/>
              <a:t>tuning</a:t>
            </a:r>
            <a:r>
              <a:rPr spc="20"/>
              <a:t> </a:t>
            </a:r>
            <a:r>
              <a:rPr spc="-30"/>
              <a:t>and</a:t>
            </a:r>
            <a:r>
              <a:rPr spc="5"/>
              <a:t> </a:t>
            </a:r>
            <a:r>
              <a:t>optimization</a:t>
            </a:r>
          </a:p>
        </p:txBody>
      </p:sp>
      <p:sp>
        <p:nvSpPr>
          <p:cNvPr id="108" name="object 15"/>
          <p:cNvSpPr txBox="1"/>
          <p:nvPr/>
        </p:nvSpPr>
        <p:spPr>
          <a:xfrm>
            <a:off x="1129994" y="4752718"/>
            <a:ext cx="575950"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defRPr spc="-10" sz="1600">
                <a:solidFill>
                  <a:srgbClr val="131313"/>
                </a:solidFill>
                <a:latin typeface="Arial"/>
                <a:ea typeface="Arial"/>
                <a:cs typeface="Arial"/>
                <a:sym typeface="Arial"/>
              </a:defRPr>
            </a:lvl1pPr>
          </a:lstStyle>
          <a:p>
            <a:pPr/>
            <a:r>
              <a:t>Friday</a:t>
            </a:r>
          </a:p>
        </p:txBody>
      </p:sp>
      <p:sp>
        <p:nvSpPr>
          <p:cNvPr id="109" name="object 16"/>
          <p:cNvSpPr txBox="1"/>
          <p:nvPr/>
        </p:nvSpPr>
        <p:spPr>
          <a:xfrm>
            <a:off x="4610477" y="4752718"/>
            <a:ext cx="3870331" cy="2219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defRPr spc="-10" sz="1600">
                <a:solidFill>
                  <a:srgbClr val="131313"/>
                </a:solidFill>
                <a:latin typeface="Arial"/>
                <a:ea typeface="Arial"/>
                <a:cs typeface="Arial"/>
                <a:sym typeface="Arial"/>
              </a:defRPr>
            </a:pPr>
            <a:r>
              <a:t>Project:</a:t>
            </a:r>
            <a:r>
              <a:rPr spc="-75"/>
              <a:t> </a:t>
            </a:r>
            <a:r>
              <a:rPr spc="0"/>
              <a:t>Preparation</a:t>
            </a:r>
            <a:r>
              <a:rPr spc="-75"/>
              <a:t> </a:t>
            </a:r>
            <a:r>
              <a:rPr spc="-25"/>
              <a:t>and</a:t>
            </a:r>
            <a:r>
              <a:rPr spc="-70"/>
              <a:t> </a:t>
            </a:r>
            <a:r>
              <a:rPr spc="-35"/>
              <a:t>Final</a:t>
            </a:r>
            <a:r>
              <a:rPr spc="-55"/>
              <a:t> </a:t>
            </a:r>
            <a:r>
              <a:t>Presentation</a:t>
            </a:r>
          </a:p>
        </p:txBody>
      </p:sp>
      <p:sp>
        <p:nvSpPr>
          <p:cNvPr id="110" name="object 17"/>
          <p:cNvSpPr txBox="1"/>
          <p:nvPr/>
        </p:nvSpPr>
        <p:spPr>
          <a:xfrm>
            <a:off x="851405" y="5834481"/>
            <a:ext cx="941642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All</a:t>
            </a:r>
            <a:r>
              <a:rPr spc="-90"/>
              <a:t> </a:t>
            </a:r>
            <a:r>
              <a:rPr spc="60"/>
              <a:t>the</a:t>
            </a:r>
            <a:r>
              <a:rPr spc="-95"/>
              <a:t> </a:t>
            </a:r>
            <a:r>
              <a:t>teaching</a:t>
            </a:r>
            <a:r>
              <a:rPr spc="-95"/>
              <a:t> </a:t>
            </a:r>
            <a:r>
              <a:t>materials</a:t>
            </a:r>
            <a:r>
              <a:rPr spc="-90"/>
              <a:t> </a:t>
            </a:r>
            <a:r>
              <a:rPr spc="-45"/>
              <a:t>are</a:t>
            </a:r>
            <a:r>
              <a:rPr spc="-65"/>
              <a:t> </a:t>
            </a:r>
            <a:r>
              <a:rPr spc="-10"/>
              <a:t>given</a:t>
            </a:r>
            <a:r>
              <a:rPr spc="-90"/>
              <a:t> </a:t>
            </a:r>
            <a:r>
              <a:t>at:</a:t>
            </a:r>
            <a:r>
              <a:rPr spc="-80"/>
              <a:t> </a:t>
            </a:r>
            <a:r>
              <a:rPr u="sng">
                <a:solidFill>
                  <a:srgbClr val="0000FF"/>
                </a:solidFill>
                <a:uFill>
                  <a:solidFill>
                    <a:srgbClr val="0000FF"/>
                  </a:solidFill>
                </a:uFill>
                <a:hlinkClick r:id="rId2" invalidUrl="" action="" tgtFrame="" tooltip="" history="1" highlightClick="0" endSnd="0"/>
              </a:rPr>
              <a:t>https://github.com/RudyMartin/dsai-2024</a:t>
            </a:r>
          </a:p>
        </p:txBody>
      </p:sp>
      <p:sp>
        <p:nvSpPr>
          <p:cNvPr id="111" name="object 4"/>
          <p:cNvSpPr txBox="1"/>
          <p:nvPr/>
        </p:nvSpPr>
        <p:spPr>
          <a:xfrm>
            <a:off x="2810379" y="2381762"/>
            <a:ext cx="3631572" cy="5648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100"/>
              </a:spcBef>
              <a:defRPr b="1" spc="-10" sz="1600">
                <a:solidFill>
                  <a:srgbClr val="131313"/>
                </a:solidFill>
                <a:latin typeface="Arial"/>
                <a:ea typeface="Arial"/>
                <a:cs typeface="Arial"/>
                <a:sym typeface="Arial"/>
              </a:defRPr>
            </a:pPr>
          </a:p>
          <a:p>
            <a:pPr marR="390525" indent="12700">
              <a:spcBef>
                <a:spcPts val="900"/>
              </a:spcBef>
              <a:defRPr spc="50" sz="1600">
                <a:solidFill>
                  <a:srgbClr val="131313"/>
                </a:solidFill>
                <a:latin typeface="Arial"/>
                <a:ea typeface="Arial"/>
                <a:cs typeface="Arial"/>
                <a:sym typeface="Arial"/>
              </a:defRPr>
            </a:pPr>
            <a:r>
              <a:t>Intro</a:t>
            </a:r>
            <a:r>
              <a:rPr spc="-80"/>
              <a:t> </a:t>
            </a:r>
            <a:r>
              <a:rPr spc="104"/>
              <a:t>to</a:t>
            </a:r>
            <a:r>
              <a:rPr spc="-75"/>
              <a:t> </a:t>
            </a:r>
            <a:r>
              <a:rPr spc="0"/>
              <a:t>Models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3" name="object 2" descr="object 2"/>
          <p:cNvPicPr>
            <a:picLocks noChangeAspect="1"/>
          </p:cNvPicPr>
          <p:nvPr/>
        </p:nvPicPr>
        <p:blipFill>
          <a:blip r:embed="rId2">
            <a:extLst/>
          </a:blip>
          <a:stretch>
            <a:fillRect/>
          </a:stretch>
        </p:blipFill>
        <p:spPr>
          <a:xfrm>
            <a:off x="5006340" y="2257044"/>
            <a:ext cx="6734559" cy="4030980"/>
          </a:xfrm>
          <a:prstGeom prst="rect">
            <a:avLst/>
          </a:prstGeom>
          <a:ln w="12700">
            <a:miter lim="400000"/>
          </a:ln>
        </p:spPr>
      </p:pic>
      <p:sp>
        <p:nvSpPr>
          <p:cNvPr id="114" name="object 3"/>
          <p:cNvSpPr txBox="1"/>
          <p:nvPr/>
        </p:nvSpPr>
        <p:spPr>
          <a:xfrm>
            <a:off x="1071165" y="4939029"/>
            <a:ext cx="3260733" cy="457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70" sz="3000" u="sng">
                <a:solidFill>
                  <a:srgbClr val="0000FF"/>
                </a:solidFill>
                <a:uFill>
                  <a:solidFill>
                    <a:srgbClr val="0000FF"/>
                  </a:solidFill>
                </a:uFill>
                <a:latin typeface="Liberation Sans Narrow"/>
                <a:ea typeface="Liberation Sans Narrow"/>
                <a:cs typeface="Liberation Sans Narrow"/>
                <a:sym typeface="Liberation Sans Narrow"/>
                <a:hlinkClick r:id="rId3" invalidUrl="" action="" tgtFrame="" tooltip="" history="1" highlightClick="0" endSnd="0"/>
              </a:defRPr>
            </a:lvl1pPr>
          </a:lstStyle>
          <a:p>
            <a:pPr/>
            <a:r>
              <a:rPr>
                <a:hlinkClick r:id="rId3" invalidUrl="" action="" tgtFrame="" tooltip="" history="1" highlightClick="0" endSnd="0"/>
              </a:rPr>
              <a:t>www.lintcode.com</a:t>
            </a:r>
          </a:p>
        </p:txBody>
      </p:sp>
      <p:sp>
        <p:nvSpPr>
          <p:cNvPr id="115" name="object 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16" name="object 4"/>
          <p:cNvSpPr txBox="1"/>
          <p:nvPr>
            <p:ph type="title"/>
          </p:nvPr>
        </p:nvSpPr>
        <p:spPr>
          <a:xfrm>
            <a:off x="831592" y="406983"/>
            <a:ext cx="10102223" cy="1068707"/>
          </a:xfrm>
          <a:prstGeom prst="rect">
            <a:avLst/>
          </a:prstGeom>
        </p:spPr>
        <p:txBody>
          <a:bodyPr/>
          <a:lstStyle/>
          <a:p>
            <a:pPr marR="5080" indent="12700">
              <a:lnSpc>
                <a:spcPts val="3800"/>
              </a:lnSpc>
              <a:spcBef>
                <a:spcPts val="500"/>
              </a:spcBef>
              <a:defRPr spc="100"/>
            </a:pPr>
            <a:r>
              <a:t>Python</a:t>
            </a:r>
            <a:r>
              <a:rPr spc="-200"/>
              <a:t> </a:t>
            </a:r>
            <a:r>
              <a:t>Programming-</a:t>
            </a:r>
            <a:r>
              <a:rPr spc="-200"/>
              <a:t> </a:t>
            </a:r>
            <a:r>
              <a:rPr spc="0"/>
              <a:t>practice</a:t>
            </a:r>
            <a:r>
              <a:rPr spc="-200"/>
              <a:t> </a:t>
            </a:r>
            <a:r>
              <a:t>on</a:t>
            </a:r>
            <a:r>
              <a:rPr spc="-200"/>
              <a:t> </a:t>
            </a:r>
            <a:r>
              <a:rPr u="sng">
                <a:solidFill>
                  <a:srgbClr val="0000FF"/>
                </a:solidFill>
                <a:uFill>
                  <a:solidFill>
                    <a:srgbClr val="0000FF"/>
                  </a:solidFill>
                </a:uFill>
                <a:hlinkClick r:id="rId4" invalidUrl="" action="" tgtFrame="" tooltip="" history="1" highlightClick="0" endSnd="0"/>
              </a:rPr>
              <a:t>lintcode.com</a:t>
            </a:r>
            <a:r>
              <a:rPr spc="-200"/>
              <a:t> </a:t>
            </a:r>
            <a:r>
              <a:rPr spc="0"/>
              <a:t>(sign</a:t>
            </a:r>
            <a:r>
              <a:rPr spc="-200"/>
              <a:t> </a:t>
            </a:r>
            <a:r>
              <a:t>up</a:t>
            </a:r>
            <a:r>
              <a:rPr spc="-200"/>
              <a:t> </a:t>
            </a:r>
            <a:r>
              <a:rPr spc="-100"/>
              <a:t>a</a:t>
            </a:r>
            <a:r>
              <a:rPr spc="-200"/>
              <a:t> </a:t>
            </a:r>
            <a:r>
              <a:rPr spc="-100"/>
              <a:t>Free </a:t>
            </a:r>
            <a:r>
              <a:rPr spc="0"/>
              <a:t>account now)</a:t>
            </a:r>
          </a:p>
        </p:txBody>
      </p:sp>
      <p:sp>
        <p:nvSpPr>
          <p:cNvPr id="117" name="object 5"/>
          <p:cNvSpPr txBox="1"/>
          <p:nvPr/>
        </p:nvSpPr>
        <p:spPr>
          <a:xfrm>
            <a:off x="993135" y="2471926"/>
            <a:ext cx="3555372" cy="15927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gn="just">
              <a:spcBef>
                <a:spcPts val="100"/>
              </a:spcBef>
              <a:defRPr>
                <a:solidFill>
                  <a:srgbClr val="131313"/>
                </a:solidFill>
                <a:latin typeface="Arial"/>
                <a:ea typeface="Arial"/>
                <a:cs typeface="Arial"/>
                <a:sym typeface="Arial"/>
              </a:defRPr>
            </a:pPr>
            <a:r>
              <a:t>Github</a:t>
            </a:r>
            <a:r>
              <a:rPr spc="5"/>
              <a:t> </a:t>
            </a:r>
            <a:r>
              <a:rPr spc="-10"/>
              <a:t>location:</a:t>
            </a:r>
          </a:p>
          <a:p>
            <a:pPr>
              <a:defRPr>
                <a:latin typeface="Arial"/>
                <a:ea typeface="Arial"/>
                <a:cs typeface="Arial"/>
                <a:sym typeface="Arial"/>
              </a:defRPr>
            </a:pPr>
          </a:p>
          <a:p>
            <a:pPr marR="5080" indent="12700" algn="just">
              <a:defRPr spc="-10" u="sng">
                <a:solidFill>
                  <a:srgbClr val="0000FF"/>
                </a:solidFill>
                <a:uFill>
                  <a:solidFill>
                    <a:srgbClr val="0000FF"/>
                  </a:solidFill>
                </a:uFill>
                <a:latin typeface="Arial"/>
                <a:ea typeface="Arial"/>
                <a:cs typeface="Arial"/>
                <a:sym typeface="Arial"/>
              </a:defRPr>
            </a:pPr>
            <a:r>
              <a:rPr>
                <a:hlinkClick r:id="rId5" invalidUrl="" action="" tgtFrame="" tooltip="" history="1" highlightClick="0" endSnd="0"/>
              </a:rPr>
              <a:t>https://github.com/RudyMartin/dsai-2024/tree/main/MVPS/Session-Materials/Python%20Programming</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object 2"/>
          <p:cNvSpPr/>
          <p:nvPr/>
        </p:nvSpPr>
        <p:spPr>
          <a:xfrm>
            <a:off x="488439" y="1600961"/>
            <a:ext cx="5364486" cy="5"/>
          </a:xfrm>
          <a:prstGeom prst="line">
            <a:avLst/>
          </a:prstGeom>
          <a:ln w="19050">
            <a:solidFill>
              <a:srgbClr val="FFD100"/>
            </a:solidFill>
          </a:ln>
        </p:spPr>
        <p:txBody>
          <a:bodyPr lIns="45718" tIns="45718" rIns="45718" bIns="45718"/>
          <a:lstStyle/>
          <a:p>
            <a:pPr/>
          </a:p>
        </p:txBody>
      </p:sp>
      <p:sp>
        <p:nvSpPr>
          <p:cNvPr id="120" name="object 3"/>
          <p:cNvSpPr/>
          <p:nvPr/>
        </p:nvSpPr>
        <p:spPr>
          <a:xfrm>
            <a:off x="6340602" y="1600961"/>
            <a:ext cx="5364485" cy="5"/>
          </a:xfrm>
          <a:prstGeom prst="line">
            <a:avLst/>
          </a:prstGeom>
          <a:ln w="19050">
            <a:solidFill>
              <a:srgbClr val="FFD100"/>
            </a:solidFill>
          </a:ln>
        </p:spPr>
        <p:txBody>
          <a:bodyPr lIns="45718" tIns="45718" rIns="45718" bIns="45718"/>
          <a:lstStyle/>
          <a:p>
            <a:pPr/>
          </a:p>
        </p:txBody>
      </p:sp>
      <p:sp>
        <p:nvSpPr>
          <p:cNvPr id="121"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a:t>
            </a:r>
            <a:r>
              <a:rPr spc="100"/>
              <a:t>Model</a:t>
            </a:r>
            <a:r>
              <a:t> (Linear Regression </a:t>
            </a:r>
            <a:r>
              <a:rPr spc="100"/>
              <a:t>to</a:t>
            </a:r>
            <a:r>
              <a:t> Neural Networks)</a:t>
            </a:r>
          </a:p>
        </p:txBody>
      </p:sp>
      <p:sp>
        <p:nvSpPr>
          <p:cNvPr id="122" name="object 5"/>
          <p:cNvSpPr/>
          <p:nvPr/>
        </p:nvSpPr>
        <p:spPr>
          <a:xfrm>
            <a:off x="275842" y="2798064"/>
            <a:ext cx="11216642" cy="8260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5" y="0"/>
                </a:moveTo>
                <a:lnTo>
                  <a:pt x="20805" y="5400"/>
                </a:lnTo>
                <a:lnTo>
                  <a:pt x="0" y="5400"/>
                </a:lnTo>
                <a:lnTo>
                  <a:pt x="398" y="10800"/>
                </a:lnTo>
                <a:lnTo>
                  <a:pt x="0" y="16200"/>
                </a:lnTo>
                <a:lnTo>
                  <a:pt x="20805" y="16200"/>
                </a:lnTo>
                <a:lnTo>
                  <a:pt x="20805" y="21600"/>
                </a:lnTo>
                <a:lnTo>
                  <a:pt x="21600" y="10800"/>
                </a:lnTo>
                <a:lnTo>
                  <a:pt x="20805"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23" name="object 6"/>
          <p:cNvSpPr txBox="1"/>
          <p:nvPr/>
        </p:nvSpPr>
        <p:spPr>
          <a:xfrm>
            <a:off x="636726" y="2485769"/>
            <a:ext cx="9074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809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pic>
        <p:nvPicPr>
          <p:cNvPr id="124" name="object 7" descr="object 7"/>
          <p:cNvPicPr>
            <a:picLocks noChangeAspect="1"/>
          </p:cNvPicPr>
          <p:nvPr/>
        </p:nvPicPr>
        <p:blipFill>
          <a:blip r:embed="rId2">
            <a:extLst/>
          </a:blip>
          <a:stretch>
            <a:fillRect/>
          </a:stretch>
        </p:blipFill>
        <p:spPr>
          <a:xfrm>
            <a:off x="981455" y="3107433"/>
            <a:ext cx="207268" cy="207265"/>
          </a:xfrm>
          <a:prstGeom prst="rect">
            <a:avLst/>
          </a:prstGeom>
          <a:ln w="12700">
            <a:miter lim="400000"/>
          </a:ln>
        </p:spPr>
      </p:pic>
      <p:sp>
        <p:nvSpPr>
          <p:cNvPr id="125" name="object 8"/>
          <p:cNvSpPr txBox="1"/>
          <p:nvPr/>
        </p:nvSpPr>
        <p:spPr>
          <a:xfrm>
            <a:off x="2331972" y="3523360"/>
            <a:ext cx="907414"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231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pic>
        <p:nvPicPr>
          <p:cNvPr id="126" name="object 9" descr="object 9"/>
          <p:cNvPicPr>
            <a:picLocks noChangeAspect="1"/>
          </p:cNvPicPr>
          <p:nvPr/>
        </p:nvPicPr>
        <p:blipFill>
          <a:blip r:embed="rId3">
            <a:extLst/>
          </a:blip>
          <a:stretch>
            <a:fillRect/>
          </a:stretch>
        </p:blipFill>
        <p:spPr>
          <a:xfrm>
            <a:off x="2677666" y="3107433"/>
            <a:ext cx="205744" cy="207265"/>
          </a:xfrm>
          <a:prstGeom prst="rect">
            <a:avLst/>
          </a:prstGeom>
          <a:ln w="12700">
            <a:miter lim="400000"/>
          </a:ln>
        </p:spPr>
      </p:pic>
      <p:sp>
        <p:nvSpPr>
          <p:cNvPr id="127" name="object 10"/>
          <p:cNvSpPr txBox="1"/>
          <p:nvPr/>
        </p:nvSpPr>
        <p:spPr>
          <a:xfrm>
            <a:off x="3906646" y="2485769"/>
            <a:ext cx="115126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51435">
              <a:lnSpc>
                <a:spcPts val="1600"/>
              </a:lnSpc>
              <a:spcBef>
                <a:spcPts val="300"/>
              </a:spcBef>
              <a:defRPr spc="-10" sz="1500">
                <a:solidFill>
                  <a:srgbClr val="131313"/>
                </a:solidFill>
                <a:latin typeface="Arial"/>
                <a:ea typeface="Arial"/>
                <a:cs typeface="Arial"/>
                <a:sym typeface="Arial"/>
              </a:defRPr>
            </a:pPr>
            <a:r>
              <a:t>Generalized </a:t>
            </a:r>
            <a:r>
              <a:rPr spc="0"/>
              <a:t>linear</a:t>
            </a:r>
            <a:r>
              <a:rPr spc="-40"/>
              <a:t> </a:t>
            </a:r>
            <a:r>
              <a:t>models</a:t>
            </a:r>
          </a:p>
        </p:txBody>
      </p:sp>
      <p:pic>
        <p:nvPicPr>
          <p:cNvPr id="128" name="object 11" descr="object 11"/>
          <p:cNvPicPr>
            <a:picLocks noChangeAspect="1"/>
          </p:cNvPicPr>
          <p:nvPr/>
        </p:nvPicPr>
        <p:blipFill>
          <a:blip r:embed="rId3">
            <a:extLst/>
          </a:blip>
          <a:stretch>
            <a:fillRect/>
          </a:stretch>
        </p:blipFill>
        <p:spPr>
          <a:xfrm>
            <a:off x="4372354" y="3107433"/>
            <a:ext cx="205745" cy="207265"/>
          </a:xfrm>
          <a:prstGeom prst="rect">
            <a:avLst/>
          </a:prstGeom>
          <a:ln w="12700">
            <a:miter lim="400000"/>
          </a:ln>
        </p:spPr>
      </p:pic>
      <p:sp>
        <p:nvSpPr>
          <p:cNvPr id="129" name="object 12"/>
          <p:cNvSpPr txBox="1"/>
          <p:nvPr/>
        </p:nvSpPr>
        <p:spPr>
          <a:xfrm>
            <a:off x="5496814" y="3523360"/>
            <a:ext cx="13595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689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pic>
        <p:nvPicPr>
          <p:cNvPr id="130" name="object 13" descr="object 13"/>
          <p:cNvPicPr>
            <a:picLocks noChangeAspect="1"/>
          </p:cNvPicPr>
          <p:nvPr/>
        </p:nvPicPr>
        <p:blipFill>
          <a:blip r:embed="rId3">
            <a:extLst/>
          </a:blip>
          <a:stretch>
            <a:fillRect/>
          </a:stretch>
        </p:blipFill>
        <p:spPr>
          <a:xfrm>
            <a:off x="6067044" y="3107433"/>
            <a:ext cx="205744" cy="207265"/>
          </a:xfrm>
          <a:prstGeom prst="rect">
            <a:avLst/>
          </a:prstGeom>
          <a:ln w="12700">
            <a:miter lim="400000"/>
          </a:ln>
        </p:spPr>
      </p:pic>
      <p:sp>
        <p:nvSpPr>
          <p:cNvPr id="131" name="object 14"/>
          <p:cNvSpPr txBox="1"/>
          <p:nvPr/>
        </p:nvSpPr>
        <p:spPr>
          <a:xfrm>
            <a:off x="7192009" y="2485769"/>
            <a:ext cx="13595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647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pic>
        <p:nvPicPr>
          <p:cNvPr id="132" name="object 15" descr="object 15"/>
          <p:cNvPicPr>
            <a:picLocks noChangeAspect="1"/>
          </p:cNvPicPr>
          <p:nvPr/>
        </p:nvPicPr>
        <p:blipFill>
          <a:blip r:embed="rId4">
            <a:extLst/>
          </a:blip>
          <a:stretch>
            <a:fillRect/>
          </a:stretch>
        </p:blipFill>
        <p:spPr>
          <a:xfrm>
            <a:off x="7761730" y="3107433"/>
            <a:ext cx="207269" cy="207265"/>
          </a:xfrm>
          <a:prstGeom prst="rect">
            <a:avLst/>
          </a:prstGeom>
          <a:ln w="12700">
            <a:miter lim="400000"/>
          </a:ln>
        </p:spPr>
      </p:pic>
      <p:sp>
        <p:nvSpPr>
          <p:cNvPr id="133" name="object 16"/>
          <p:cNvSpPr txBox="1"/>
          <p:nvPr/>
        </p:nvSpPr>
        <p:spPr>
          <a:xfrm>
            <a:off x="8887331" y="3523360"/>
            <a:ext cx="13595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93980">
              <a:lnSpc>
                <a:spcPts val="1600"/>
              </a:lnSpc>
              <a:spcBef>
                <a:spcPts val="300"/>
              </a:spcBef>
              <a:defRPr spc="-10" sz="1500">
                <a:solidFill>
                  <a:srgbClr val="131313"/>
                </a:solidFill>
                <a:latin typeface="Arial"/>
                <a:ea typeface="Arial"/>
                <a:cs typeface="Arial"/>
                <a:sym typeface="Arial"/>
              </a:defRPr>
            </a:pPr>
            <a:r>
              <a:t>Convolutional </a:t>
            </a:r>
            <a:r>
              <a:rPr spc="0"/>
              <a:t>neural</a:t>
            </a:r>
            <a:r>
              <a:rPr spc="-70"/>
              <a:t> </a:t>
            </a:r>
            <a:r>
              <a:t>networks</a:t>
            </a:r>
          </a:p>
        </p:txBody>
      </p:sp>
      <p:grpSp>
        <p:nvGrpSpPr>
          <p:cNvPr id="138" name="object 17"/>
          <p:cNvGrpSpPr/>
          <p:nvPr/>
        </p:nvGrpSpPr>
        <p:grpSpPr>
          <a:xfrm>
            <a:off x="355850" y="2099308"/>
            <a:ext cx="10539233" cy="2182378"/>
            <a:chOff x="-1" y="-1"/>
            <a:chExt cx="10539232" cy="2182377"/>
          </a:xfrm>
        </p:grpSpPr>
        <p:pic>
          <p:nvPicPr>
            <p:cNvPr id="134" name="object 18" descr="object 18"/>
            <p:cNvPicPr>
              <a:picLocks noChangeAspect="1"/>
            </p:cNvPicPr>
            <p:nvPr/>
          </p:nvPicPr>
          <p:blipFill>
            <a:blip r:embed="rId3">
              <a:extLst/>
            </a:blip>
            <a:stretch>
              <a:fillRect/>
            </a:stretch>
          </p:blipFill>
          <p:spPr>
            <a:xfrm>
              <a:off x="9102094" y="1008126"/>
              <a:ext cx="205744" cy="207270"/>
            </a:xfrm>
            <a:prstGeom prst="rect">
              <a:avLst/>
            </a:prstGeom>
            <a:ln w="12700" cap="flat">
              <a:noFill/>
              <a:miter lim="400000"/>
            </a:ln>
            <a:effectLst/>
          </p:spPr>
        </p:pic>
        <p:sp>
          <p:nvSpPr>
            <p:cNvPr id="135" name="object 19"/>
            <p:cNvSpPr/>
            <p:nvPr/>
          </p:nvSpPr>
          <p:spPr>
            <a:xfrm>
              <a:off x="-2" y="6094"/>
              <a:ext cx="4840230" cy="2176283"/>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pic>
          <p:nvPicPr>
            <p:cNvPr id="136" name="object 20" descr="object 20"/>
            <p:cNvPicPr>
              <a:picLocks noChangeAspect="1"/>
            </p:cNvPicPr>
            <p:nvPr/>
          </p:nvPicPr>
          <p:blipFill>
            <a:blip r:embed="rId5">
              <a:extLst/>
            </a:blip>
            <a:stretch>
              <a:fillRect/>
            </a:stretch>
          </p:blipFill>
          <p:spPr>
            <a:xfrm>
              <a:off x="10331962" y="1047752"/>
              <a:ext cx="207270" cy="207268"/>
            </a:xfrm>
            <a:prstGeom prst="rect">
              <a:avLst/>
            </a:prstGeom>
            <a:ln w="12700" cap="flat">
              <a:noFill/>
              <a:miter lim="400000"/>
            </a:ln>
            <a:effectLst/>
          </p:spPr>
        </p:pic>
        <p:sp>
          <p:nvSpPr>
            <p:cNvPr id="137" name="object 21"/>
            <p:cNvSpPr/>
            <p:nvPr/>
          </p:nvSpPr>
          <p:spPr>
            <a:xfrm>
              <a:off x="4927091" y="-2"/>
              <a:ext cx="5058164" cy="2176283"/>
            </a:xfrm>
            <a:prstGeom prst="rect">
              <a:avLst/>
            </a:prstGeom>
            <a:noFill/>
            <a:ln w="28575" cap="flat">
              <a:solidFill>
                <a:srgbClr val="D61E28"/>
              </a:solidFill>
              <a:prstDash val="sysDash"/>
              <a:round/>
            </a:ln>
            <a:effectLst/>
          </p:spPr>
          <p:txBody>
            <a:bodyPr wrap="square" lIns="45718" tIns="45718" rIns="45718" bIns="45718" numCol="1" anchor="t">
              <a:noAutofit/>
            </a:bodyPr>
            <a:lstStyle/>
            <a:p>
              <a:pPr>
                <a:defRPr>
                  <a:latin typeface="Calibri"/>
                  <a:ea typeface="Calibri"/>
                  <a:cs typeface="Calibri"/>
                  <a:sym typeface="Calibri"/>
                </a:defRPr>
              </a:pPr>
            </a:p>
          </p:txBody>
        </p:sp>
      </p:grpSp>
      <p:sp>
        <p:nvSpPr>
          <p:cNvPr id="139" name="object 22"/>
          <p:cNvSpPr txBox="1"/>
          <p:nvPr/>
        </p:nvSpPr>
        <p:spPr>
          <a:xfrm>
            <a:off x="10434955" y="3475990"/>
            <a:ext cx="1120780" cy="5259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50">
                <a:solidFill>
                  <a:srgbClr val="131313"/>
                </a:solidFill>
                <a:latin typeface="Arial"/>
                <a:ea typeface="Arial"/>
                <a:cs typeface="Arial"/>
                <a:sym typeface="Arial"/>
              </a:defRPr>
            </a:pPr>
            <a:r>
              <a:t>Tree</a:t>
            </a:r>
            <a:r>
              <a:rPr spc="-95"/>
              <a:t> </a:t>
            </a:r>
            <a:r>
              <a:rPr spc="-34"/>
              <a:t>based</a:t>
            </a:r>
          </a:p>
          <a:p>
            <a:pPr indent="12700">
              <a:defRPr spc="-10">
                <a:solidFill>
                  <a:srgbClr val="131313"/>
                </a:solidFill>
                <a:latin typeface="Arial"/>
                <a:ea typeface="Arial"/>
                <a:cs typeface="Arial"/>
                <a:sym typeface="Arial"/>
              </a:defRPr>
            </a:pPr>
            <a:r>
              <a:t>models</a:t>
            </a:r>
          </a:p>
        </p:txBody>
      </p:sp>
      <p:sp>
        <p:nvSpPr>
          <p:cNvPr id="140" name="object 26"/>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1" name="object 23"/>
          <p:cNvSpPr txBox="1"/>
          <p:nvPr/>
        </p:nvSpPr>
        <p:spPr>
          <a:xfrm>
            <a:off x="566419" y="5463540"/>
            <a:ext cx="9573895" cy="7926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Github:</a:t>
            </a:r>
          </a:p>
          <a:p>
            <a:pPr indent="12700">
              <a:defRPr spc="-10" u="sng">
                <a:solidFill>
                  <a:srgbClr val="0000FF"/>
                </a:solidFill>
                <a:uFill>
                  <a:solidFill>
                    <a:srgbClr val="0000FF"/>
                  </a:solidFill>
                </a:uFill>
                <a:latin typeface="Arial"/>
                <a:ea typeface="Arial"/>
                <a:cs typeface="Arial"/>
                <a:sym typeface="Arial"/>
              </a:defRPr>
            </a:pPr>
            <a:r>
              <a:rPr>
                <a:hlinkClick r:id="rId6" invalidUrl="" action="" tgtFrame="" tooltip="" history="1" highlightClick="0" endSnd="0"/>
              </a:rPr>
              <a:t>https://github.com/RudyMartin/dsai-2024/tree/main/MVPS/Session-Materials/Advanced%20Models%20I</a:t>
            </a:r>
          </a:p>
        </p:txBody>
      </p:sp>
      <p:sp>
        <p:nvSpPr>
          <p:cNvPr id="142" name="object 24"/>
          <p:cNvSpPr txBox="1"/>
          <p:nvPr/>
        </p:nvSpPr>
        <p:spPr>
          <a:xfrm>
            <a:off x="917853" y="1817877"/>
            <a:ext cx="208534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5"/>
              <a:t> </a:t>
            </a:r>
            <a:r>
              <a:rPr spc="-55"/>
              <a:t>I:</a:t>
            </a:r>
            <a:r>
              <a:rPr spc="-45"/>
              <a:t> </a:t>
            </a:r>
            <a:r>
              <a:rPr spc="-30"/>
              <a:t>Linear</a:t>
            </a:r>
            <a:r>
              <a:rPr spc="-75"/>
              <a:t> </a:t>
            </a:r>
            <a:r>
              <a:rPr spc="-10"/>
              <a:t>Models</a:t>
            </a:r>
          </a:p>
        </p:txBody>
      </p:sp>
      <p:sp>
        <p:nvSpPr>
          <p:cNvPr id="143" name="object 25"/>
          <p:cNvSpPr txBox="1"/>
          <p:nvPr/>
        </p:nvSpPr>
        <p:spPr>
          <a:xfrm>
            <a:off x="6043929" y="1787905"/>
            <a:ext cx="2442850"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a:solidFill>
                  <a:srgbClr val="131313"/>
                </a:solidFill>
                <a:latin typeface="Arial"/>
                <a:ea typeface="Arial"/>
                <a:cs typeface="Arial"/>
                <a:sym typeface="Arial"/>
              </a:defRPr>
            </a:pPr>
            <a:r>
              <a:t>Part</a:t>
            </a:r>
            <a:r>
              <a:rPr spc="-69"/>
              <a:t> </a:t>
            </a:r>
            <a:r>
              <a:rPr spc="-40"/>
              <a:t>II:</a:t>
            </a:r>
            <a:r>
              <a:rPr spc="-50"/>
              <a:t> </a:t>
            </a:r>
            <a:r>
              <a:rPr spc="-20"/>
              <a:t>Neural</a:t>
            </a:r>
            <a:r>
              <a:rPr spc="-65"/>
              <a:t> </a:t>
            </a:r>
            <a:r>
              <a:rPr spc="-10"/>
              <a:t>Networks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object 2"/>
          <p:cNvSpPr/>
          <p:nvPr/>
        </p:nvSpPr>
        <p:spPr>
          <a:xfrm>
            <a:off x="488439" y="1600961"/>
            <a:ext cx="5364486" cy="5"/>
          </a:xfrm>
          <a:prstGeom prst="line">
            <a:avLst/>
          </a:prstGeom>
          <a:ln w="19050">
            <a:solidFill>
              <a:srgbClr val="FFD100"/>
            </a:solidFill>
          </a:ln>
        </p:spPr>
        <p:txBody>
          <a:bodyPr lIns="45718" tIns="45718" rIns="45718" bIns="45718"/>
          <a:lstStyle/>
          <a:p>
            <a:pPr/>
          </a:p>
        </p:txBody>
      </p:sp>
      <p:sp>
        <p:nvSpPr>
          <p:cNvPr id="146" name="object 3"/>
          <p:cNvSpPr/>
          <p:nvPr/>
        </p:nvSpPr>
        <p:spPr>
          <a:xfrm>
            <a:off x="6340602" y="1600961"/>
            <a:ext cx="5364485" cy="5"/>
          </a:xfrm>
          <a:prstGeom prst="line">
            <a:avLst/>
          </a:prstGeom>
          <a:ln w="19050">
            <a:solidFill>
              <a:srgbClr val="FFD100"/>
            </a:solidFill>
          </a:ln>
        </p:spPr>
        <p:txBody>
          <a:bodyPr lIns="45718" tIns="45718" rIns="45718" bIns="45718"/>
          <a:lstStyle/>
          <a:p>
            <a:pPr/>
          </a:p>
        </p:txBody>
      </p:sp>
      <p:sp>
        <p:nvSpPr>
          <p:cNvPr id="147" name="object 4"/>
          <p:cNvSpPr txBox="1"/>
          <p:nvPr>
            <p:ph type="title"/>
          </p:nvPr>
        </p:nvSpPr>
        <p:spPr>
          <a:xfrm>
            <a:off x="474979" y="387806"/>
            <a:ext cx="11242041" cy="721362"/>
          </a:xfrm>
          <a:prstGeom prst="rect">
            <a:avLst/>
          </a:prstGeom>
        </p:spPr>
        <p:txBody>
          <a:bodyPr/>
          <a:lstStyle/>
          <a:p>
            <a:pPr indent="12700">
              <a:spcBef>
                <a:spcPts val="100"/>
              </a:spcBef>
              <a:defRPr sz="2400"/>
            </a:pPr>
            <a:r>
              <a:t>Advanced Modeling (Neural Networks, </a:t>
            </a:r>
            <a:r>
              <a:rPr spc="100"/>
              <a:t>tree-</a:t>
            </a:r>
            <a:r>
              <a:t>based</a:t>
            </a:r>
            <a:r>
              <a:rPr spc="-100"/>
              <a:t> </a:t>
            </a:r>
            <a:r>
              <a:t>model)</a:t>
            </a:r>
          </a:p>
        </p:txBody>
      </p:sp>
      <p:sp>
        <p:nvSpPr>
          <p:cNvPr id="148" name="object 5"/>
          <p:cNvSpPr/>
          <p:nvPr/>
        </p:nvSpPr>
        <p:spPr>
          <a:xfrm>
            <a:off x="367283" y="2665476"/>
            <a:ext cx="11216642" cy="8244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806" y="0"/>
                </a:moveTo>
                <a:lnTo>
                  <a:pt x="20806" y="5400"/>
                </a:lnTo>
                <a:lnTo>
                  <a:pt x="0" y="5400"/>
                </a:lnTo>
                <a:lnTo>
                  <a:pt x="397" y="10800"/>
                </a:lnTo>
                <a:lnTo>
                  <a:pt x="0" y="16200"/>
                </a:lnTo>
                <a:lnTo>
                  <a:pt x="20806" y="16200"/>
                </a:lnTo>
                <a:lnTo>
                  <a:pt x="20806" y="21600"/>
                </a:lnTo>
                <a:lnTo>
                  <a:pt x="21600" y="10800"/>
                </a:lnTo>
                <a:lnTo>
                  <a:pt x="20806" y="0"/>
                </a:lnTo>
                <a:close/>
              </a:path>
            </a:pathLst>
          </a:custGeom>
          <a:solidFill>
            <a:srgbClr val="EECDCA"/>
          </a:solidFill>
          <a:ln w="12700">
            <a:miter lim="400000"/>
          </a:ln>
        </p:spPr>
        <p:txBody>
          <a:bodyPr lIns="45718" tIns="45718" rIns="45718" bIns="45718"/>
          <a:lstStyle/>
          <a:p>
            <a:pPr>
              <a:defRPr>
                <a:latin typeface="Calibri"/>
                <a:ea typeface="Calibri"/>
                <a:cs typeface="Calibri"/>
                <a:sym typeface="Calibri"/>
              </a:defRPr>
            </a:pPr>
          </a:p>
        </p:txBody>
      </p:sp>
      <p:sp>
        <p:nvSpPr>
          <p:cNvPr id="149" name="object 6"/>
          <p:cNvSpPr txBox="1"/>
          <p:nvPr/>
        </p:nvSpPr>
        <p:spPr>
          <a:xfrm>
            <a:off x="716380" y="2352294"/>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93675">
              <a:lnSpc>
                <a:spcPts val="1600"/>
              </a:lnSpc>
              <a:spcBef>
                <a:spcPts val="300"/>
              </a:spcBef>
              <a:defRPr spc="-10" sz="1500">
                <a:solidFill>
                  <a:srgbClr val="131313"/>
                </a:solidFill>
                <a:latin typeface="Arial"/>
                <a:ea typeface="Arial"/>
                <a:cs typeface="Arial"/>
                <a:sym typeface="Arial"/>
              </a:defRPr>
            </a:lvl1pPr>
          </a:lstStyle>
          <a:p>
            <a:pPr/>
            <a:r>
              <a:t>Linear regression</a:t>
            </a:r>
          </a:p>
        </p:txBody>
      </p:sp>
      <p:grpSp>
        <p:nvGrpSpPr>
          <p:cNvPr id="157" name="object 7"/>
          <p:cNvGrpSpPr/>
          <p:nvPr/>
        </p:nvGrpSpPr>
        <p:grpSpPr>
          <a:xfrm>
            <a:off x="1074414" y="2974843"/>
            <a:ext cx="9919725" cy="205749"/>
            <a:chOff x="-1" y="-1"/>
            <a:chExt cx="9919724" cy="205748"/>
          </a:xfrm>
        </p:grpSpPr>
        <p:pic>
          <p:nvPicPr>
            <p:cNvPr id="150" name="object 8" descr="object 8"/>
            <p:cNvPicPr>
              <a:picLocks noChangeAspect="1"/>
            </p:cNvPicPr>
            <p:nvPr/>
          </p:nvPicPr>
          <p:blipFill>
            <a:blip r:embed="rId2">
              <a:extLst/>
            </a:blip>
            <a:stretch>
              <a:fillRect/>
            </a:stretch>
          </p:blipFill>
          <p:spPr>
            <a:xfrm>
              <a:off x="-2" y="-2"/>
              <a:ext cx="205745" cy="205750"/>
            </a:xfrm>
            <a:prstGeom prst="rect">
              <a:avLst/>
            </a:prstGeom>
            <a:ln w="12700" cap="flat">
              <a:noFill/>
              <a:miter lim="400000"/>
            </a:ln>
            <a:effectLst/>
          </p:spPr>
        </p:pic>
        <p:pic>
          <p:nvPicPr>
            <p:cNvPr id="151" name="object 9" descr="object 9"/>
            <p:cNvPicPr>
              <a:picLocks noChangeAspect="1"/>
            </p:cNvPicPr>
            <p:nvPr/>
          </p:nvPicPr>
          <p:blipFill>
            <a:blip r:embed="rId3">
              <a:extLst/>
            </a:blip>
            <a:stretch>
              <a:fillRect/>
            </a:stretch>
          </p:blipFill>
          <p:spPr>
            <a:xfrm>
              <a:off x="1694688" y="-2"/>
              <a:ext cx="207269" cy="205750"/>
            </a:xfrm>
            <a:prstGeom prst="rect">
              <a:avLst/>
            </a:prstGeom>
            <a:ln w="12700" cap="flat">
              <a:noFill/>
              <a:miter lim="400000"/>
            </a:ln>
            <a:effectLst/>
          </p:spPr>
        </p:pic>
        <p:pic>
          <p:nvPicPr>
            <p:cNvPr id="152" name="object 10" descr="object 10"/>
            <p:cNvPicPr>
              <a:picLocks noChangeAspect="1"/>
            </p:cNvPicPr>
            <p:nvPr/>
          </p:nvPicPr>
          <p:blipFill>
            <a:blip r:embed="rId4">
              <a:extLst/>
            </a:blip>
            <a:stretch>
              <a:fillRect/>
            </a:stretch>
          </p:blipFill>
          <p:spPr>
            <a:xfrm>
              <a:off x="3390901" y="-2"/>
              <a:ext cx="205743" cy="205750"/>
            </a:xfrm>
            <a:prstGeom prst="rect">
              <a:avLst/>
            </a:prstGeom>
            <a:ln w="12700" cap="flat">
              <a:noFill/>
              <a:miter lim="400000"/>
            </a:ln>
            <a:effectLst/>
          </p:spPr>
        </p:pic>
        <p:pic>
          <p:nvPicPr>
            <p:cNvPr id="153" name="object 11" descr="object 11"/>
            <p:cNvPicPr>
              <a:picLocks noChangeAspect="1"/>
            </p:cNvPicPr>
            <p:nvPr/>
          </p:nvPicPr>
          <p:blipFill>
            <a:blip r:embed="rId5">
              <a:extLst/>
            </a:blip>
            <a:stretch>
              <a:fillRect/>
            </a:stretch>
          </p:blipFill>
          <p:spPr>
            <a:xfrm>
              <a:off x="5085591" y="-2"/>
              <a:ext cx="205745" cy="205750"/>
            </a:xfrm>
            <a:prstGeom prst="rect">
              <a:avLst/>
            </a:prstGeom>
            <a:ln w="12700" cap="flat">
              <a:noFill/>
              <a:miter lim="400000"/>
            </a:ln>
            <a:effectLst/>
          </p:spPr>
        </p:pic>
        <p:pic>
          <p:nvPicPr>
            <p:cNvPr id="154" name="object 12" descr="object 12"/>
            <p:cNvPicPr>
              <a:picLocks noChangeAspect="1"/>
            </p:cNvPicPr>
            <p:nvPr/>
          </p:nvPicPr>
          <p:blipFill>
            <a:blip r:embed="rId4">
              <a:extLst/>
            </a:blip>
            <a:stretch>
              <a:fillRect/>
            </a:stretch>
          </p:blipFill>
          <p:spPr>
            <a:xfrm>
              <a:off x="6780279" y="-2"/>
              <a:ext cx="205744" cy="205750"/>
            </a:xfrm>
            <a:prstGeom prst="rect">
              <a:avLst/>
            </a:prstGeom>
            <a:ln w="12700" cap="flat">
              <a:noFill/>
              <a:miter lim="400000"/>
            </a:ln>
            <a:effectLst/>
          </p:spPr>
        </p:pic>
        <p:pic>
          <p:nvPicPr>
            <p:cNvPr id="155" name="object 13" descr="object 13"/>
            <p:cNvPicPr>
              <a:picLocks noChangeAspect="1"/>
            </p:cNvPicPr>
            <p:nvPr/>
          </p:nvPicPr>
          <p:blipFill>
            <a:blip r:embed="rId3">
              <a:extLst/>
            </a:blip>
            <a:stretch>
              <a:fillRect/>
            </a:stretch>
          </p:blipFill>
          <p:spPr>
            <a:xfrm>
              <a:off x="8474967" y="-2"/>
              <a:ext cx="207269" cy="205750"/>
            </a:xfrm>
            <a:prstGeom prst="rect">
              <a:avLst/>
            </a:prstGeom>
            <a:ln w="12700" cap="flat">
              <a:noFill/>
              <a:miter lim="400000"/>
            </a:ln>
            <a:effectLst/>
          </p:spPr>
        </p:pic>
        <p:pic>
          <p:nvPicPr>
            <p:cNvPr id="156" name="object 14" descr="object 14"/>
            <p:cNvPicPr>
              <a:picLocks noChangeAspect="1"/>
            </p:cNvPicPr>
            <p:nvPr/>
          </p:nvPicPr>
          <p:blipFill>
            <a:blip r:embed="rId6">
              <a:extLst/>
            </a:blip>
            <a:stretch>
              <a:fillRect/>
            </a:stretch>
          </p:blipFill>
          <p:spPr>
            <a:xfrm>
              <a:off x="9712455" y="-2"/>
              <a:ext cx="207268" cy="205750"/>
            </a:xfrm>
            <a:prstGeom prst="rect">
              <a:avLst/>
            </a:prstGeom>
            <a:ln w="12700" cap="flat">
              <a:noFill/>
              <a:miter lim="400000"/>
            </a:ln>
            <a:effectLst/>
          </p:spPr>
        </p:pic>
      </p:grpSp>
      <p:sp>
        <p:nvSpPr>
          <p:cNvPr id="158" name="object 15"/>
          <p:cNvSpPr txBox="1"/>
          <p:nvPr/>
        </p:nvSpPr>
        <p:spPr>
          <a:xfrm>
            <a:off x="2411727" y="3389755"/>
            <a:ext cx="920115"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R="5080" indent="135889">
              <a:lnSpc>
                <a:spcPts val="1600"/>
              </a:lnSpc>
              <a:spcBef>
                <a:spcPts val="300"/>
              </a:spcBef>
              <a:defRPr spc="-10" sz="1500">
                <a:solidFill>
                  <a:srgbClr val="131313"/>
                </a:solidFill>
                <a:latin typeface="Arial"/>
                <a:ea typeface="Arial"/>
                <a:cs typeface="Arial"/>
                <a:sym typeface="Arial"/>
              </a:defRPr>
            </a:lvl1pPr>
          </a:lstStyle>
          <a:p>
            <a:pPr/>
            <a:r>
              <a:t>Logistic regression</a:t>
            </a:r>
          </a:p>
        </p:txBody>
      </p:sp>
      <p:sp>
        <p:nvSpPr>
          <p:cNvPr id="159" name="object 21"/>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0" name="object 16"/>
          <p:cNvSpPr txBox="1"/>
          <p:nvPr/>
        </p:nvSpPr>
        <p:spPr>
          <a:xfrm>
            <a:off x="3986529" y="2352294"/>
            <a:ext cx="116142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64135">
              <a:lnSpc>
                <a:spcPts val="1600"/>
              </a:lnSpc>
              <a:spcBef>
                <a:spcPts val="300"/>
              </a:spcBef>
              <a:defRPr spc="-10" sz="1500">
                <a:solidFill>
                  <a:srgbClr val="131313"/>
                </a:solidFill>
                <a:latin typeface="Arial"/>
                <a:ea typeface="Arial"/>
                <a:cs typeface="Arial"/>
                <a:sym typeface="Arial"/>
              </a:defRPr>
            </a:pPr>
            <a:r>
              <a:t>Generalized </a:t>
            </a:r>
            <a:r>
              <a:rPr spc="0"/>
              <a:t>linear</a:t>
            </a:r>
            <a:r>
              <a:rPr spc="-55"/>
              <a:t> </a:t>
            </a:r>
            <a:r>
              <a:t>models</a:t>
            </a:r>
          </a:p>
        </p:txBody>
      </p:sp>
      <p:sp>
        <p:nvSpPr>
          <p:cNvPr id="161" name="object 17"/>
          <p:cNvSpPr txBox="1"/>
          <p:nvPr/>
        </p:nvSpPr>
        <p:spPr>
          <a:xfrm>
            <a:off x="5576696" y="3389755"/>
            <a:ext cx="13722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181610">
              <a:lnSpc>
                <a:spcPts val="1600"/>
              </a:lnSpc>
              <a:spcBef>
                <a:spcPts val="300"/>
              </a:spcBef>
              <a:defRPr spc="-10" sz="1500">
                <a:solidFill>
                  <a:srgbClr val="131313"/>
                </a:solidFill>
                <a:latin typeface="Arial"/>
                <a:ea typeface="Arial"/>
                <a:cs typeface="Arial"/>
                <a:sym typeface="Arial"/>
              </a:defRPr>
            </a:pPr>
            <a:r>
              <a:t>Single-layer </a:t>
            </a:r>
            <a:r>
              <a:rPr spc="0"/>
              <a:t>neural</a:t>
            </a:r>
            <a:r>
              <a:rPr spc="-70"/>
              <a:t> </a:t>
            </a:r>
            <a:r>
              <a:t>networks</a:t>
            </a:r>
          </a:p>
        </p:txBody>
      </p:sp>
      <p:sp>
        <p:nvSpPr>
          <p:cNvPr id="162" name="object 18"/>
          <p:cNvSpPr txBox="1"/>
          <p:nvPr/>
        </p:nvSpPr>
        <p:spPr>
          <a:xfrm>
            <a:off x="7272018" y="2352294"/>
            <a:ext cx="1372240" cy="40613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R="5080" indent="277495">
              <a:lnSpc>
                <a:spcPts val="1600"/>
              </a:lnSpc>
              <a:spcBef>
                <a:spcPts val="300"/>
              </a:spcBef>
              <a:defRPr spc="-10" sz="1500">
                <a:solidFill>
                  <a:srgbClr val="131313"/>
                </a:solidFill>
                <a:latin typeface="Arial"/>
                <a:ea typeface="Arial"/>
                <a:cs typeface="Arial"/>
                <a:sym typeface="Arial"/>
              </a:defRPr>
            </a:pPr>
            <a:r>
              <a:t>Multilayer </a:t>
            </a:r>
            <a:r>
              <a:rPr spc="0"/>
              <a:t>neural</a:t>
            </a:r>
            <a:r>
              <a:rPr spc="-70"/>
              <a:t> </a:t>
            </a:r>
            <a:r>
              <a:t>networks</a:t>
            </a:r>
          </a:p>
        </p:txBody>
      </p:sp>
      <p:sp>
        <p:nvSpPr>
          <p:cNvPr id="163" name="object 19"/>
          <p:cNvSpPr txBox="1"/>
          <p:nvPr/>
        </p:nvSpPr>
        <p:spPr>
          <a:xfrm>
            <a:off x="8846056" y="2047494"/>
            <a:ext cx="3108965" cy="1971859"/>
          </a:xfrm>
          <a:prstGeom prst="rect">
            <a:avLst/>
          </a:prstGeom>
          <a:ln w="28575">
            <a:solidFill>
              <a:srgbClr val="D61E28"/>
            </a:solidFill>
          </a:ln>
          <a:extLst>
            <a:ext uri="{C572A759-6A51-4108-AA02-DFA0A04FC94B}">
              <ma14:wrappingTextBoxFlag xmlns:ma14="http://schemas.microsoft.com/office/mac/drawingml/2011/main" val="1"/>
            </a:ext>
          </a:extLst>
        </p:spPr>
        <p:txBody>
          <a:bodyPr lIns="0" tIns="0" rIns="0" bIns="0">
            <a:spAutoFit/>
          </a:bodyPr>
          <a:lstStyle/>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a:defRPr sz="1500">
                <a:latin typeface="Times New Roman"/>
                <a:ea typeface="Times New Roman"/>
                <a:cs typeface="Times New Roman"/>
                <a:sym typeface="Times New Roman"/>
              </a:defRPr>
            </a:pPr>
          </a:p>
          <a:p>
            <a:pPr indent="227965">
              <a:lnSpc>
                <a:spcPts val="1500"/>
              </a:lnSpc>
              <a:defRPr spc="-10" sz="1500">
                <a:solidFill>
                  <a:srgbClr val="131313"/>
                </a:solidFill>
                <a:latin typeface="Arial"/>
                <a:ea typeface="Arial"/>
                <a:cs typeface="Arial"/>
                <a:sym typeface="Arial"/>
              </a:defRPr>
            </a:pPr>
            <a:r>
              <a:t>Convolutional</a:t>
            </a:r>
          </a:p>
          <a:p>
            <a:pPr indent="133350">
              <a:lnSpc>
                <a:spcPts val="1700"/>
              </a:lnSpc>
              <a:defRPr sz="1500">
                <a:solidFill>
                  <a:srgbClr val="131313"/>
                </a:solidFill>
                <a:latin typeface="Arial"/>
                <a:ea typeface="Arial"/>
                <a:cs typeface="Arial"/>
                <a:sym typeface="Arial"/>
              </a:defRPr>
            </a:pPr>
            <a:r>
              <a:t>neural</a:t>
            </a:r>
            <a:r>
              <a:rPr spc="-60"/>
              <a:t> </a:t>
            </a:r>
            <a:r>
              <a:t>networks</a:t>
            </a:r>
            <a:r>
              <a:rPr spc="480"/>
              <a:t> </a:t>
            </a:r>
            <a:r>
              <a:rPr baseline="13885" spc="-75" sz="2700"/>
              <a:t>Tree</a:t>
            </a:r>
            <a:r>
              <a:rPr baseline="13885" spc="-157" sz="2700"/>
              <a:t> </a:t>
            </a:r>
            <a:r>
              <a:rPr baseline="13885" spc="-30" sz="2700"/>
              <a:t>based</a:t>
            </a:r>
            <a:endParaRPr baseline="13885" sz="2700"/>
          </a:p>
          <a:p>
            <a:pPr indent="1601469">
              <a:lnSpc>
                <a:spcPts val="1900"/>
              </a:lnSpc>
              <a:defRPr spc="-10">
                <a:solidFill>
                  <a:srgbClr val="131313"/>
                </a:solidFill>
                <a:latin typeface="Arial"/>
                <a:ea typeface="Arial"/>
                <a:cs typeface="Arial"/>
                <a:sym typeface="Arial"/>
              </a:defRPr>
            </a:pPr>
            <a:r>
              <a:t>models</a:t>
            </a:r>
          </a:p>
        </p:txBody>
      </p:sp>
      <p:sp>
        <p:nvSpPr>
          <p:cNvPr id="164" name="object 20"/>
          <p:cNvSpPr txBox="1"/>
          <p:nvPr/>
        </p:nvSpPr>
        <p:spPr>
          <a:xfrm>
            <a:off x="539537" y="4957678"/>
            <a:ext cx="10504174" cy="16054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40">
                <a:solidFill>
                  <a:srgbClr val="131313"/>
                </a:solidFill>
                <a:latin typeface="Arial"/>
                <a:ea typeface="Arial"/>
                <a:cs typeface="Arial"/>
                <a:sym typeface="Arial"/>
              </a:defRPr>
            </a:pPr>
            <a:r>
              <a:t>NN:</a:t>
            </a:r>
            <a:r>
              <a:rPr spc="225"/>
              <a:t>  </a:t>
            </a:r>
            <a:r>
              <a:rPr u="sng">
                <a:solidFill>
                  <a:srgbClr val="0000FF"/>
                </a:solidFill>
                <a:uFill>
                  <a:solidFill>
                    <a:srgbClr val="0000FF"/>
                  </a:solidFill>
                </a:uFill>
                <a:hlinkClick r:id="rId7" invalidUrl="" action="" tgtFrame="" tooltip="" history="1" highlightClick="0" endSnd="0"/>
              </a:rPr>
              <a:t>https://github.com/RudyMartin/dsai-2024/blob/main/MVPS/Session-Materials/Advanced%20Models%20I/Neural_Networks_Introduction.ipynb</a:t>
            </a:r>
            <a:endParaRPr spc="-10"/>
          </a:p>
          <a:p>
            <a:pPr indent="12700">
              <a:spcBef>
                <a:spcPts val="100"/>
              </a:spcBef>
              <a:defRPr spc="-40">
                <a:solidFill>
                  <a:srgbClr val="131313"/>
                </a:solidFill>
                <a:latin typeface="Arial"/>
                <a:ea typeface="Arial"/>
                <a:cs typeface="Arial"/>
                <a:sym typeface="Arial"/>
              </a:defRPr>
            </a:pPr>
          </a:p>
          <a:p>
            <a:pPr>
              <a:defRPr>
                <a:latin typeface="Arial"/>
                <a:ea typeface="Arial"/>
                <a:cs typeface="Arial"/>
                <a:sym typeface="Arial"/>
              </a:defRPr>
            </a:pPr>
          </a:p>
          <a:p>
            <a:pPr indent="12700">
              <a:defRPr spc="-50">
                <a:solidFill>
                  <a:srgbClr val="131313"/>
                </a:solidFill>
                <a:latin typeface="Arial"/>
                <a:ea typeface="Arial"/>
                <a:cs typeface="Arial"/>
                <a:sym typeface="Arial"/>
              </a:defRPr>
            </a:pPr>
            <a:r>
              <a:t>Tree</a:t>
            </a:r>
            <a:r>
              <a:rPr spc="380"/>
              <a:t> </a:t>
            </a:r>
            <a:r>
              <a:rPr spc="0"/>
              <a:t>model:</a:t>
            </a:r>
            <a:r>
              <a:rPr spc="405"/>
              <a:t> </a:t>
            </a:r>
            <a:r>
              <a:rPr u="sng">
                <a:solidFill>
                  <a:srgbClr val="0000FF"/>
                </a:solidFill>
                <a:uFill>
                  <a:solidFill>
                    <a:srgbClr val="0000FF"/>
                  </a:solidFill>
                </a:uFill>
                <a:hlinkClick r:id="rId8" invalidUrl="" action="" tgtFrame="" tooltip="" history="1" highlightClick="0" endSnd="0"/>
              </a:rPr>
              <a:t>https://github.com/RudyMartin/dsai-2024/tree/main/MVPS/Session-Materials/Advanced%20Models%20II/Tree-Based%20Models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object 4"/>
          <p:cNvSpPr txBox="1"/>
          <p:nvPr>
            <p:ph type="sldNum" sz="quarter" idx="4294967295"/>
          </p:nvPr>
        </p:nvSpPr>
        <p:spPr>
          <a:xfrm>
            <a:off x="11545823" y="6516968"/>
            <a:ext cx="161281" cy="12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7" name="object 2"/>
          <p:cNvSpPr txBox="1"/>
          <p:nvPr>
            <p:ph type="title"/>
          </p:nvPr>
        </p:nvSpPr>
        <p:spPr>
          <a:xfrm>
            <a:off x="567111" y="485408"/>
            <a:ext cx="6065449" cy="574044"/>
          </a:xfrm>
          <a:prstGeom prst="rect">
            <a:avLst/>
          </a:prstGeom>
        </p:spPr>
        <p:txBody>
          <a:bodyPr/>
          <a:lstStyle/>
          <a:p>
            <a:pPr indent="11174" defTabSz="804672">
              <a:defRPr sz="3100"/>
            </a:pPr>
            <a:r>
              <a:t>Artificial</a:t>
            </a:r>
            <a:r>
              <a:rPr spc="-100"/>
              <a:t> </a:t>
            </a:r>
            <a:r>
              <a:t>Neural</a:t>
            </a:r>
            <a:r>
              <a:rPr spc="-200"/>
              <a:t> </a:t>
            </a:r>
            <a:r>
              <a:t>Networks</a:t>
            </a:r>
            <a:r>
              <a:rPr spc="-200"/>
              <a:t> </a:t>
            </a:r>
            <a:r>
              <a:rPr spc="-100"/>
              <a:t>Today</a:t>
            </a:r>
          </a:p>
        </p:txBody>
      </p:sp>
      <p:sp>
        <p:nvSpPr>
          <p:cNvPr id="168" name="object 3"/>
          <p:cNvSpPr txBox="1"/>
          <p:nvPr/>
        </p:nvSpPr>
        <p:spPr>
          <a:xfrm>
            <a:off x="441664" y="1112683"/>
            <a:ext cx="7215008" cy="466778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457200" indent="-317500" defTabSz="457200">
              <a:buSzPct val="100000"/>
              <a:buFont typeface="Arial"/>
              <a:buChar char="•"/>
              <a:defRPr b="1" sz="1400">
                <a:latin typeface="Arial"/>
                <a:ea typeface="Arial"/>
                <a:cs typeface="Arial"/>
                <a:sym typeface="Arial"/>
              </a:defRPr>
            </a:pPr>
            <a:r>
              <a:t>AutoML and Neural Architecture Search:</a:t>
            </a:r>
            <a:r>
              <a:rPr b="0"/>
              <a:t> Imagine you have to build the best robot for a science competition. Instead of figuring out all the parts and design yourself, you use a smart system that can automatically pick the best parts and design for your robot. This saves you time and effort and ensures you get a great result.</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Dueling Neural Networks:</a:t>
            </a:r>
            <a:r>
              <a:rPr b="0"/>
              <a:t> Think of two video game players who are constantly competing against each other. By challenging one another, they both get better at the game. In AI, we use a similar idea where two computer brains compete to improve their skills, which helps create smarter game AIs.</a:t>
            </a:r>
          </a:p>
          <a:p>
            <a:pPr defTabSz="457200">
              <a:defRPr sz="1400">
                <a:latin typeface="Arial"/>
                <a:ea typeface="Arial"/>
                <a:cs typeface="Arial"/>
                <a:sym typeface="Arial"/>
              </a:defRPr>
            </a:pPr>
          </a:p>
          <a:p>
            <a:pPr marL="457200" indent="-317500" defTabSz="457200">
              <a:buSzPct val="100000"/>
              <a:buFont typeface="Arial"/>
              <a:buChar char="•"/>
              <a:defRPr b="1" sz="1400">
                <a:latin typeface="Arial"/>
                <a:ea typeface="Arial"/>
                <a:cs typeface="Arial"/>
                <a:sym typeface="Arial"/>
              </a:defRPr>
            </a:pPr>
            <a:r>
              <a:t>Neuroscience-based Deep Learning:</a:t>
            </a:r>
            <a:r>
              <a:rPr b="0"/>
              <a:t> This is like studying how our brain works to build better computer brains. By understanding how neurons in our brain connect and communicate, scientists create more advanced and capable AI models.</a:t>
            </a:r>
          </a:p>
          <a:p>
            <a:pPr marL="457200" indent="-317500" defTabSz="457200">
              <a:spcBef>
                <a:spcPts val="1600"/>
              </a:spcBef>
              <a:buSzPct val="100000"/>
              <a:buFont typeface="Arial"/>
              <a:buChar char="•"/>
              <a:defRPr b="1" sz="1400">
                <a:latin typeface="Arial"/>
                <a:ea typeface="Arial"/>
                <a:cs typeface="Arial"/>
                <a:sym typeface="Arial"/>
              </a:defRPr>
            </a:pPr>
            <a:r>
              <a:t>Enhanced Personalization:</a:t>
            </a:r>
            <a:r>
              <a:rPr b="0"/>
              <a:t> Imagine an online store or a streaming service that knows exactly what you like and gives you perfect recommendations every time. AI helps make this happen by learning your preferences and suggesting things tailored just for you</a:t>
            </a:r>
          </a:p>
          <a:p>
            <a:pPr marL="457200" indent="-317500" defTabSz="457200">
              <a:spcBef>
                <a:spcPts val="1600"/>
              </a:spcBef>
              <a:buSzPct val="100000"/>
              <a:buFont typeface="Arial"/>
              <a:buChar char="•"/>
              <a:defRPr b="1" sz="1400">
                <a:latin typeface="Arial"/>
                <a:ea typeface="Arial"/>
                <a:cs typeface="Arial"/>
                <a:sym typeface="Arial"/>
              </a:defRPr>
            </a:pPr>
            <a:r>
              <a:t>Hybrid Models:</a:t>
            </a:r>
            <a:r>
              <a:rPr b="0"/>
              <a:t> Picture combining a superhero with super strength and one with super speed to create an ultimate hero with both abilities. In AI, we mix different types of neural networks to solve complex problems more effectively, just like combining different superhero powers.</a:t>
            </a:r>
          </a:p>
        </p:txBody>
      </p:sp>
      <p:grpSp>
        <p:nvGrpSpPr>
          <p:cNvPr id="171" name="Image Gallery"/>
          <p:cNvGrpSpPr/>
          <p:nvPr/>
        </p:nvGrpSpPr>
        <p:grpSpPr>
          <a:xfrm>
            <a:off x="7828477" y="1139158"/>
            <a:ext cx="3884522" cy="4666886"/>
            <a:chOff x="0" y="0"/>
            <a:chExt cx="3884521" cy="4666884"/>
          </a:xfrm>
        </p:grpSpPr>
        <p:pic>
          <p:nvPicPr>
            <p:cNvPr id="169" name="Screen Shot 2024-08-04 at 9.34.16 PM.png" descr="Screen Shot 2024-08-04 at 9.34.16 PM.png"/>
            <p:cNvPicPr>
              <a:picLocks noChangeAspect="1"/>
            </p:cNvPicPr>
            <p:nvPr/>
          </p:nvPicPr>
          <p:blipFill>
            <a:blip r:embed="rId2">
              <a:extLst/>
            </a:blip>
            <a:srcRect l="0" t="0" r="0" b="13565"/>
            <a:stretch>
              <a:fillRect/>
            </a:stretch>
          </p:blipFill>
          <p:spPr>
            <a:xfrm>
              <a:off x="0" y="0"/>
              <a:ext cx="3884522" cy="3320686"/>
            </a:xfrm>
            <a:prstGeom prst="rect">
              <a:avLst/>
            </a:prstGeom>
            <a:ln w="12700" cap="flat">
              <a:noFill/>
              <a:miter lim="400000"/>
            </a:ln>
            <a:effectLst/>
          </p:spPr>
        </p:pic>
        <p:sp>
          <p:nvSpPr>
            <p:cNvPr id="170" name="AutoML for Robotics…"/>
            <p:cNvSpPr txBox="1"/>
            <p:nvPr/>
          </p:nvSpPr>
          <p:spPr>
            <a:xfrm>
              <a:off x="0" y="3396884"/>
              <a:ext cx="3884522" cy="1270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p>
              <a:pPr/>
              <a:r>
                <a:t>AutoML for Robotics</a:t>
              </a:r>
            </a:p>
            <a:p>
              <a:pPr/>
            </a:p>
            <a:p>
              <a:pPr>
                <a:defRPr u="sng">
                  <a:solidFill>
                    <a:srgbClr val="0000FF"/>
                  </a:solidFill>
                  <a:uFill>
                    <a:solidFill>
                      <a:srgbClr val="0000FF"/>
                    </a:solidFill>
                  </a:uFill>
                </a:defRPr>
              </a:pPr>
              <a:r>
                <a:rPr>
                  <a:hlinkClick r:id="rId3" invalidUrl="" action="" tgtFrame="" tooltip="" history="1" highlightClick="0" endSnd="0"/>
                </a:rPr>
                <a:t>https://www.youtube.com/shorts/DB1027Bfpmo</a:t>
              </a:r>
            </a:p>
          </p:txBody>
        </p:sp>
      </p:gr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74" name="object 3"/>
          <p:cNvSpPr txBox="1"/>
          <p:nvPr/>
        </p:nvSpPr>
        <p:spPr>
          <a:xfrm>
            <a:off x="474975" y="1314321"/>
            <a:ext cx="4730124" cy="14411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50"/>
              <a:t> </a:t>
            </a:r>
            <a:r>
              <a:rPr spc="0"/>
              <a:t>Driving</a:t>
            </a:r>
            <a:r>
              <a:rPr spc="-25"/>
              <a:t> </a:t>
            </a:r>
            <a:r>
              <a:t>Cars</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Self-driving</a:t>
            </a:r>
            <a:r>
              <a:rPr spc="-30"/>
              <a:t> </a:t>
            </a:r>
            <a:r>
              <a:rPr spc="-35"/>
              <a:t>vehicles</a:t>
            </a:r>
            <a:r>
              <a:rPr spc="-40"/>
              <a:t> are</a:t>
            </a:r>
            <a:r>
              <a:rPr spc="-50"/>
              <a:t> </a:t>
            </a:r>
            <a:r>
              <a:rPr spc="65"/>
              <a:t>often</a:t>
            </a:r>
            <a:r>
              <a:rPr spc="-30"/>
              <a:t> </a:t>
            </a:r>
            <a:r>
              <a:t>powered</a:t>
            </a:r>
            <a:r>
              <a:rPr spc="-50"/>
              <a:t> </a:t>
            </a:r>
            <a:r>
              <a:t>by</a:t>
            </a:r>
            <a:r>
              <a:rPr spc="-70"/>
              <a:t> </a:t>
            </a:r>
            <a:r>
              <a:rPr spc="-10"/>
              <a:t>neural</a:t>
            </a:r>
          </a:p>
          <a:p>
            <a:pPr indent="184785">
              <a:defRPr spc="-10" sz="1600">
                <a:solidFill>
                  <a:srgbClr val="131313"/>
                </a:solidFill>
                <a:latin typeface="Arial"/>
                <a:ea typeface="Arial"/>
                <a:cs typeface="Arial"/>
                <a:sym typeface="Arial"/>
              </a:defRPr>
            </a:pPr>
            <a:r>
              <a:t>networks</a:t>
            </a:r>
          </a:p>
          <a:p>
            <a:pPr marL="184785" marR="5080" indent="-172720">
              <a:spcBef>
                <a:spcPts val="1200"/>
              </a:spcBef>
              <a:buSzPct val="100000"/>
              <a:buFont typeface="Trebuchet MS"/>
              <a:buChar char="•"/>
              <a:tabLst>
                <a:tab pos="177800" algn="l"/>
              </a:tabLst>
              <a:defRPr spc="-50" sz="1600">
                <a:solidFill>
                  <a:srgbClr val="131313"/>
                </a:solidFill>
                <a:latin typeface="Arial"/>
                <a:ea typeface="Arial"/>
                <a:cs typeface="Arial"/>
                <a:sym typeface="Arial"/>
              </a:defRPr>
            </a:pPr>
            <a:r>
              <a:t>Used</a:t>
            </a:r>
            <a:r>
              <a:rPr spc="-70"/>
              <a:t> </a:t>
            </a:r>
            <a:r>
              <a:rPr spc="104"/>
              <a:t>to</a:t>
            </a:r>
            <a:r>
              <a:rPr spc="-70"/>
              <a:t> </a:t>
            </a:r>
            <a:r>
              <a:rPr spc="-20"/>
              <a:t>recognize</a:t>
            </a:r>
            <a:r>
              <a:rPr spc="-35"/>
              <a:t> </a:t>
            </a:r>
            <a:r>
              <a:rPr spc="0"/>
              <a:t>objects</a:t>
            </a:r>
            <a:r>
              <a:rPr spc="-65"/>
              <a:t> </a:t>
            </a:r>
            <a:r>
              <a:rPr spc="0"/>
              <a:t>on</a:t>
            </a:r>
            <a:r>
              <a:rPr spc="-70"/>
              <a:t> </a:t>
            </a:r>
            <a:r>
              <a:rPr spc="0"/>
              <a:t>the</a:t>
            </a:r>
            <a:r>
              <a:rPr spc="-75"/>
              <a:t> </a:t>
            </a:r>
            <a:r>
              <a:rPr spc="0"/>
              <a:t>road</a:t>
            </a:r>
            <a:r>
              <a:rPr spc="-55"/>
              <a:t> </a:t>
            </a:r>
            <a:r>
              <a:rPr spc="-30"/>
              <a:t>and</a:t>
            </a:r>
            <a:r>
              <a:rPr spc="-60"/>
              <a:t> </a:t>
            </a:r>
            <a:r>
              <a:rPr spc="104"/>
              <a:t>to</a:t>
            </a:r>
            <a:r>
              <a:rPr spc="-65"/>
              <a:t> </a:t>
            </a:r>
            <a:r>
              <a:rPr spc="-20"/>
              <a:t>make </a:t>
            </a:r>
            <a:r>
              <a:rPr spc="-10"/>
              <a:t>decisions</a:t>
            </a:r>
          </a:p>
        </p:txBody>
      </p:sp>
      <p:sp>
        <p:nvSpPr>
          <p:cNvPr id="175" name="object 4"/>
          <p:cNvSpPr txBox="1"/>
          <p:nvPr/>
        </p:nvSpPr>
        <p:spPr>
          <a:xfrm>
            <a:off x="687420" y="6332828"/>
            <a:ext cx="3979554"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u="sng">
                <a:solidFill>
                  <a:srgbClr val="0000FF"/>
                </a:solidFill>
                <a:uFill>
                  <a:solidFill>
                    <a:srgbClr val="0000FF"/>
                  </a:solidFill>
                </a:uFill>
                <a:latin typeface="Arial"/>
                <a:ea typeface="Arial"/>
                <a:cs typeface="Arial"/>
                <a:sym typeface="Arial"/>
                <a:hlinkClick r:id="rId2" invalidUrl="" action="" tgtFrame="" tooltip="" history="1" highlightClick="0" endSnd="0"/>
              </a:defRPr>
            </a:lvl1pPr>
          </a:lstStyle>
          <a:p>
            <a:pPr/>
            <a:r>
              <a:rPr>
                <a:hlinkClick r:id="rId2" invalidUrl="" action="" tgtFrame="" tooltip="" history="1" highlightClick="0" endSnd="0"/>
              </a:rPr>
              <a:t>https://medium.com/@andrewng/self-</a:t>
            </a:r>
          </a:p>
        </p:txBody>
      </p:sp>
      <p:pic>
        <p:nvPicPr>
          <p:cNvPr id="176" name="object 5" descr="object 5"/>
          <p:cNvPicPr>
            <a:picLocks noChangeAspect="1"/>
          </p:cNvPicPr>
          <p:nvPr/>
        </p:nvPicPr>
        <p:blipFill>
          <a:blip r:embed="rId3">
            <a:extLst/>
          </a:blip>
          <a:stretch>
            <a:fillRect/>
          </a:stretch>
        </p:blipFill>
        <p:spPr>
          <a:xfrm>
            <a:off x="1110996" y="3099816"/>
            <a:ext cx="3436621" cy="3200401"/>
          </a:xfrm>
          <a:prstGeom prst="rect">
            <a:avLst/>
          </a:prstGeom>
          <a:ln w="12700">
            <a:miter lim="400000"/>
          </a:ln>
        </p:spPr>
      </p:pic>
      <p:pic>
        <p:nvPicPr>
          <p:cNvPr id="177" name="object 6" descr="object 6"/>
          <p:cNvPicPr>
            <a:picLocks noChangeAspect="1"/>
          </p:cNvPicPr>
          <p:nvPr/>
        </p:nvPicPr>
        <p:blipFill>
          <a:blip r:embed="rId4">
            <a:extLst/>
          </a:blip>
          <a:stretch>
            <a:fillRect/>
          </a:stretch>
        </p:blipFill>
        <p:spPr>
          <a:xfrm>
            <a:off x="6339840" y="1600200"/>
            <a:ext cx="5364484" cy="4572000"/>
          </a:xfrm>
          <a:prstGeom prst="rect">
            <a:avLst/>
          </a:prstGeom>
          <a:ln w="12700">
            <a:miter lim="400000"/>
          </a:ln>
        </p:spPr>
      </p:pic>
      <p:sp>
        <p:nvSpPr>
          <p:cNvPr id="178" name="object 7"/>
          <p:cNvSpPr txBox="1"/>
          <p:nvPr/>
        </p:nvSpPr>
        <p:spPr>
          <a:xfrm>
            <a:off x="6451217" y="6228588"/>
            <a:ext cx="1363986"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sp>
        <p:nvSpPr>
          <p:cNvPr id="179" name="object 8"/>
          <p:cNvSpPr txBox="1"/>
          <p:nvPr/>
        </p:nvSpPr>
        <p:spPr>
          <a:xfrm>
            <a:off x="11632183" y="6516968"/>
            <a:ext cx="85730"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50" sz="800">
                <a:solidFill>
                  <a:srgbClr val="131313"/>
                </a:solidFill>
                <a:latin typeface="Arial"/>
                <a:ea typeface="Arial"/>
                <a:cs typeface="Arial"/>
                <a:sym typeface="Arial"/>
              </a:defRPr>
            </a:lvl1pPr>
          </a:lstStyle>
          <a:p>
            <a:pPr/>
            <a:r>
              <a:t>9</a:t>
            </a:r>
          </a:p>
        </p:txBody>
      </p:sp>
      <p:sp>
        <p:nvSpPr>
          <p:cNvPr id="180" name="object 9"/>
          <p:cNvSpPr txBox="1"/>
          <p:nvPr/>
        </p:nvSpPr>
        <p:spPr>
          <a:xfrm>
            <a:off x="6451217" y="6554216"/>
            <a:ext cx="5020316"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5" invalidUrl="" action="" tgtFrame="" tooltip="" history="1" highlightClick="0" endSnd="0"/>
              </a:rPr>
              <a:t>www.youtube.com/watch?v=B8R148hFxP</a:t>
            </a:r>
          </a:p>
        </p:txBody>
      </p:sp>
      <p:sp>
        <p:nvSpPr>
          <p:cNvPr id="181" name="object 10"/>
          <p:cNvSpPr txBox="1"/>
          <p:nvPr/>
        </p:nvSpPr>
        <p:spPr>
          <a:xfrm>
            <a:off x="687420" y="6658457"/>
            <a:ext cx="3817629"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driving-</a:t>
            </a:r>
            <a:r>
              <a:rPr spc="-10"/>
              <a:t>cars-</a:t>
            </a:r>
            <a:r>
              <a:t>are-here-</a:t>
            </a:r>
            <a:r>
              <a:rPr spc="-10"/>
              <a:t>aea1752b1ad0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object 2"/>
          <p:cNvSpPr txBox="1"/>
          <p:nvPr>
            <p:ph type="title"/>
          </p:nvPr>
        </p:nvSpPr>
        <p:spPr>
          <a:xfrm>
            <a:off x="474979" y="387806"/>
            <a:ext cx="11242041" cy="721362"/>
          </a:xfrm>
          <a:prstGeom prst="rect">
            <a:avLst/>
          </a:prstGeom>
        </p:spPr>
        <p:txBody>
          <a:bodyPr/>
          <a:lstStyle/>
          <a:p>
            <a:pPr indent="12700">
              <a:spcBef>
                <a:spcPts val="100"/>
              </a:spcBef>
              <a:defRPr sz="2400"/>
            </a:pPr>
            <a:r>
              <a:t>Artificial</a:t>
            </a:r>
            <a:r>
              <a:rPr spc="-100"/>
              <a:t> </a:t>
            </a:r>
            <a:r>
              <a:t>Neural</a:t>
            </a:r>
            <a:r>
              <a:rPr spc="-100"/>
              <a:t> </a:t>
            </a:r>
            <a:r>
              <a:rPr spc="100"/>
              <a:t>Networks</a:t>
            </a:r>
            <a:r>
              <a:rPr spc="-100"/>
              <a:t> Today</a:t>
            </a:r>
          </a:p>
        </p:txBody>
      </p:sp>
      <p:sp>
        <p:nvSpPr>
          <p:cNvPr id="184" name="object 3"/>
          <p:cNvSpPr txBox="1"/>
          <p:nvPr/>
        </p:nvSpPr>
        <p:spPr>
          <a:xfrm>
            <a:off x="474063" y="1268218"/>
            <a:ext cx="4864106" cy="15935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6054" indent="-173354">
              <a:buSzPct val="100000"/>
              <a:buFont typeface="Trebuchet MS"/>
              <a:buChar char="•"/>
              <a:tabLst>
                <a:tab pos="177800" algn="l"/>
              </a:tabLst>
              <a:defRPr spc="-20" sz="1600">
                <a:solidFill>
                  <a:srgbClr val="131313"/>
                </a:solidFill>
                <a:latin typeface="Arial"/>
                <a:ea typeface="Arial"/>
                <a:cs typeface="Arial"/>
                <a:sym typeface="Arial"/>
              </a:defRPr>
            </a:pPr>
            <a:r>
              <a:t>AI</a:t>
            </a:r>
            <a:r>
              <a:rPr spc="-85"/>
              <a:t> </a:t>
            </a:r>
            <a:r>
              <a:rPr spc="-25"/>
              <a:t>Playing</a:t>
            </a:r>
            <a:r>
              <a:rPr spc="-70"/>
              <a:t> </a:t>
            </a:r>
            <a:r>
              <a:rPr spc="-25"/>
              <a:t>Go</a:t>
            </a:r>
          </a:p>
          <a:p>
            <a:pPr marL="186054" indent="-173354">
              <a:spcBef>
                <a:spcPts val="1200"/>
              </a:spcBef>
              <a:buSzPct val="100000"/>
              <a:buFont typeface="Trebuchet MS"/>
              <a:buChar char="•"/>
              <a:tabLst>
                <a:tab pos="177800" algn="l"/>
              </a:tabLst>
              <a:defRPr spc="-20" sz="1600">
                <a:solidFill>
                  <a:srgbClr val="131313"/>
                </a:solidFill>
                <a:latin typeface="Arial"/>
                <a:ea typeface="Arial"/>
                <a:cs typeface="Arial"/>
                <a:sym typeface="Arial"/>
              </a:defRPr>
            </a:pPr>
            <a:r>
              <a:t>Over</a:t>
            </a:r>
            <a:r>
              <a:rPr spc="-55"/>
              <a:t> </a:t>
            </a:r>
            <a:r>
              <a:rPr spc="-90"/>
              <a:t>a</a:t>
            </a:r>
            <a:r>
              <a:rPr spc="-55"/>
              <a:t> </a:t>
            </a:r>
            <a:r>
              <a:rPr spc="0"/>
              <a:t>googol</a:t>
            </a:r>
            <a:r>
              <a:rPr spc="-55"/>
              <a:t> </a:t>
            </a:r>
            <a:r>
              <a:rPr spc="0"/>
              <a:t>times</a:t>
            </a:r>
            <a:r>
              <a:rPr spc="-35"/>
              <a:t> </a:t>
            </a:r>
            <a:r>
              <a:rPr spc="-95"/>
              <a:t>as</a:t>
            </a:r>
            <a:r>
              <a:rPr spc="-55"/>
              <a:t> </a:t>
            </a:r>
            <a:r>
              <a:rPr spc="-10"/>
              <a:t>many</a:t>
            </a:r>
            <a:r>
              <a:rPr spc="-45"/>
              <a:t> </a:t>
            </a:r>
            <a:r>
              <a:rPr spc="0"/>
              <a:t>board</a:t>
            </a:r>
            <a:r>
              <a:rPr spc="-45"/>
              <a:t> </a:t>
            </a:r>
            <a:r>
              <a:rPr spc="0"/>
              <a:t>states</a:t>
            </a:r>
            <a:r>
              <a:rPr spc="-55"/>
              <a:t> </a:t>
            </a:r>
            <a:r>
              <a:rPr spc="-100"/>
              <a:t>as</a:t>
            </a:r>
            <a:r>
              <a:rPr spc="-40"/>
              <a:t> </a:t>
            </a:r>
            <a:r>
              <a:rPr spc="-10"/>
              <a:t>chess</a:t>
            </a:r>
          </a:p>
          <a:p>
            <a:pPr marL="186054" indent="-173354">
              <a:spcBef>
                <a:spcPts val="1200"/>
              </a:spcBef>
              <a:buSzPct val="100000"/>
              <a:buFont typeface="Trebuchet MS"/>
              <a:buChar char="•"/>
              <a:tabLst>
                <a:tab pos="177800" algn="l"/>
              </a:tabLst>
              <a:defRPr spc="10" sz="1600">
                <a:solidFill>
                  <a:srgbClr val="131313"/>
                </a:solidFill>
                <a:latin typeface="Arial"/>
                <a:ea typeface="Arial"/>
                <a:cs typeface="Arial"/>
                <a:sym typeface="Arial"/>
              </a:defRPr>
            </a:pPr>
            <a:r>
              <a:t>Intuitive</a:t>
            </a:r>
            <a:r>
              <a:rPr spc="170"/>
              <a:t> </a:t>
            </a:r>
            <a:r>
              <a:rPr spc="-20"/>
              <a:t>play</a:t>
            </a:r>
          </a:p>
          <a:p>
            <a:pPr marL="186054" indent="-173354">
              <a:spcBef>
                <a:spcPts val="1200"/>
              </a:spcBef>
              <a:buSzPct val="100000"/>
              <a:buFont typeface="Trebuchet MS"/>
              <a:buChar char="•"/>
              <a:tabLst>
                <a:tab pos="177800" algn="l"/>
              </a:tabLst>
              <a:defRPr sz="1600">
                <a:solidFill>
                  <a:srgbClr val="131313"/>
                </a:solidFill>
                <a:latin typeface="Arial"/>
                <a:ea typeface="Arial"/>
                <a:cs typeface="Arial"/>
                <a:sym typeface="Arial"/>
              </a:defRPr>
            </a:pPr>
            <a:r>
              <a:t>DeepMind</a:t>
            </a:r>
            <a:r>
              <a:rPr spc="-50"/>
              <a:t> </a:t>
            </a:r>
            <a:r>
              <a:t>defeated</a:t>
            </a:r>
            <a:r>
              <a:rPr spc="-55"/>
              <a:t> </a:t>
            </a:r>
            <a:r>
              <a:rPr spc="65"/>
              <a:t>first</a:t>
            </a:r>
            <a:r>
              <a:rPr spc="-45"/>
              <a:t> </a:t>
            </a:r>
            <a:r>
              <a:rPr spc="-20"/>
              <a:t>ranked</a:t>
            </a:r>
            <a:r>
              <a:rPr spc="-55"/>
              <a:t> </a:t>
            </a:r>
            <a:r>
              <a:rPr spc="-20"/>
              <a:t>player</a:t>
            </a:r>
            <a:r>
              <a:rPr spc="-70"/>
              <a:t> </a:t>
            </a:r>
            <a:r>
              <a:rPr spc="-50"/>
              <a:t>Ke</a:t>
            </a:r>
            <a:r>
              <a:rPr spc="-65"/>
              <a:t> </a:t>
            </a:r>
            <a:r>
              <a:rPr spc="-60"/>
              <a:t>Jie</a:t>
            </a:r>
            <a:r>
              <a:rPr spc="-70"/>
              <a:t> </a:t>
            </a:r>
            <a:r>
              <a:t>in</a:t>
            </a:r>
            <a:r>
              <a:rPr spc="-65"/>
              <a:t> </a:t>
            </a:r>
            <a:r>
              <a:rPr spc="-25"/>
              <a:t>May</a:t>
            </a:r>
          </a:p>
          <a:p>
            <a:pPr indent="184785">
              <a:defRPr spc="-20" sz="1600">
                <a:solidFill>
                  <a:srgbClr val="131313"/>
                </a:solidFill>
                <a:latin typeface="Arial"/>
                <a:ea typeface="Arial"/>
                <a:cs typeface="Arial"/>
                <a:sym typeface="Arial"/>
              </a:defRPr>
            </a:pPr>
            <a:r>
              <a:t>2017</a:t>
            </a:r>
          </a:p>
        </p:txBody>
      </p:sp>
      <p:sp>
        <p:nvSpPr>
          <p:cNvPr id="185" name="object 4"/>
          <p:cNvSpPr txBox="1"/>
          <p:nvPr/>
        </p:nvSpPr>
        <p:spPr>
          <a:xfrm>
            <a:off x="924251" y="6289242"/>
            <a:ext cx="3691897"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spcBef>
                <a:spcPts val="100"/>
              </a:spcBef>
              <a:defRPr spc="-10">
                <a:solidFill>
                  <a:srgbClr val="131313"/>
                </a:solidFill>
                <a:latin typeface="Arial"/>
                <a:ea typeface="Arial"/>
                <a:cs typeface="Arial"/>
                <a:sym typeface="Arial"/>
              </a:defRPr>
            </a:lvl1pPr>
          </a:lstStyle>
          <a:p>
            <a:pPr/>
            <a:r>
              <a:t>https://blog.google/technology/ai/al</a:t>
            </a:r>
          </a:p>
        </p:txBody>
      </p:sp>
      <p:pic>
        <p:nvPicPr>
          <p:cNvPr id="186" name="object 5" descr="object 5"/>
          <p:cNvPicPr>
            <a:picLocks noChangeAspect="1"/>
          </p:cNvPicPr>
          <p:nvPr/>
        </p:nvPicPr>
        <p:blipFill>
          <a:blip r:embed="rId2">
            <a:extLst/>
          </a:blip>
          <a:stretch>
            <a:fillRect/>
          </a:stretch>
        </p:blipFill>
        <p:spPr>
          <a:xfrm>
            <a:off x="740662" y="3054094"/>
            <a:ext cx="4177287" cy="3200401"/>
          </a:xfrm>
          <a:prstGeom prst="rect">
            <a:avLst/>
          </a:prstGeom>
          <a:ln w="12700">
            <a:miter lim="400000"/>
          </a:ln>
        </p:spPr>
      </p:pic>
      <p:sp>
        <p:nvSpPr>
          <p:cNvPr id="187" name="object 6"/>
          <p:cNvSpPr txBox="1"/>
          <p:nvPr/>
        </p:nvSpPr>
        <p:spPr>
          <a:xfrm>
            <a:off x="6451217" y="6228588"/>
            <a:ext cx="1363986" cy="2592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spcBef>
                <a:spcPts val="100"/>
              </a:spcBef>
              <a:defRPr spc="-10">
                <a:solidFill>
                  <a:srgbClr val="131313"/>
                </a:solidFill>
                <a:latin typeface="Arial"/>
                <a:ea typeface="Arial"/>
                <a:cs typeface="Arial"/>
                <a:sym typeface="Arial"/>
              </a:defRPr>
            </a:pPr>
            <a:r>
              <a:t>Link</a:t>
            </a:r>
            <a:r>
              <a:rPr spc="-110"/>
              <a:t> </a:t>
            </a:r>
            <a:r>
              <a:rPr spc="125"/>
              <a:t>to</a:t>
            </a:r>
            <a:r>
              <a:rPr spc="-95"/>
              <a:t> </a:t>
            </a:r>
            <a:r>
              <a:t>video:</a:t>
            </a:r>
          </a:p>
        </p:txBody>
      </p:sp>
      <p:pic>
        <p:nvPicPr>
          <p:cNvPr id="188" name="object 7" descr="object 7"/>
          <p:cNvPicPr>
            <a:picLocks noChangeAspect="1"/>
          </p:cNvPicPr>
          <p:nvPr/>
        </p:nvPicPr>
        <p:blipFill>
          <a:blip r:embed="rId3">
            <a:extLst/>
          </a:blip>
          <a:stretch>
            <a:fillRect/>
          </a:stretch>
        </p:blipFill>
        <p:spPr>
          <a:xfrm>
            <a:off x="6339840" y="1600200"/>
            <a:ext cx="5364484" cy="4572000"/>
          </a:xfrm>
          <a:prstGeom prst="rect">
            <a:avLst/>
          </a:prstGeom>
          <a:ln w="12700">
            <a:miter lim="400000"/>
          </a:ln>
        </p:spPr>
      </p:pic>
      <p:sp>
        <p:nvSpPr>
          <p:cNvPr id="189" name="object 8"/>
          <p:cNvSpPr txBox="1"/>
          <p:nvPr/>
        </p:nvSpPr>
        <p:spPr>
          <a:xfrm>
            <a:off x="11571223" y="6516968"/>
            <a:ext cx="147325"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indent="12700">
              <a:lnSpc>
                <a:spcPts val="800"/>
              </a:lnSpc>
              <a:defRPr spc="-25" sz="800">
                <a:solidFill>
                  <a:srgbClr val="131313"/>
                </a:solidFill>
                <a:latin typeface="Arial"/>
                <a:ea typeface="Arial"/>
                <a:cs typeface="Arial"/>
                <a:sym typeface="Arial"/>
              </a:defRPr>
            </a:lvl1pPr>
          </a:lstStyle>
          <a:p>
            <a:pPr/>
            <a:r>
              <a:t>10</a:t>
            </a:r>
          </a:p>
        </p:txBody>
      </p:sp>
      <p:sp>
        <p:nvSpPr>
          <p:cNvPr id="190" name="object 9"/>
          <p:cNvSpPr txBox="1"/>
          <p:nvPr/>
        </p:nvSpPr>
        <p:spPr>
          <a:xfrm>
            <a:off x="6451217" y="6554216"/>
            <a:ext cx="5005076"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spc="-10">
                <a:solidFill>
                  <a:srgbClr val="131313"/>
                </a:solidFill>
                <a:latin typeface="Arial"/>
                <a:ea typeface="Arial"/>
                <a:cs typeface="Arial"/>
                <a:sym typeface="Arial"/>
              </a:defRPr>
            </a:pPr>
            <a:r>
              <a:t>https://</a:t>
            </a:r>
            <a:r>
              <a:rPr u="sng">
                <a:solidFill>
                  <a:srgbClr val="0000FF"/>
                </a:solidFill>
                <a:uFill>
                  <a:solidFill>
                    <a:srgbClr val="0000FF"/>
                  </a:solidFill>
                </a:uFill>
                <a:hlinkClick r:id="rId4" invalidUrl="" action="" tgtFrame="" tooltip="" history="1" highlightClick="0" endSnd="0"/>
              </a:rPr>
              <a:t>www.youtube.com/watch?v=SUbqykXVx0</a:t>
            </a:r>
          </a:p>
        </p:txBody>
      </p:sp>
      <p:sp>
        <p:nvSpPr>
          <p:cNvPr id="191" name="object 10"/>
          <p:cNvSpPr txBox="1"/>
          <p:nvPr/>
        </p:nvSpPr>
        <p:spPr>
          <a:xfrm>
            <a:off x="924251" y="6614869"/>
            <a:ext cx="3621411" cy="22116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12700">
              <a:lnSpc>
                <a:spcPts val="1700"/>
              </a:lnSpc>
              <a:defRPr>
                <a:solidFill>
                  <a:srgbClr val="131313"/>
                </a:solidFill>
                <a:latin typeface="Arial"/>
                <a:ea typeface="Arial"/>
                <a:cs typeface="Arial"/>
                <a:sym typeface="Arial"/>
              </a:defRPr>
            </a:pPr>
            <a:r>
              <a:t>phago-machine-learning-game-</a:t>
            </a:r>
            <a:r>
              <a:rPr spc="55"/>
              <a:t>go/</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Helvetica Neue"/>
        <a:ea typeface="Helvetica Neue"/>
        <a:cs typeface="Helvetica Neu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Helvetica Neue"/>
        <a:ea typeface="Helvetica Neue"/>
        <a:cs typeface="Helvetica Neu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